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wmf" ContentType="image/x-wmf"/>
  <Default Extension="rels" ContentType="application/vnd.openxmlformats-package.relationships+xml"/>
  <Default Extension="xml" ContentType="application/xml"/>
  <Default Extension="docx" ContentType="application/vnd.openxmlformats-officedocument.wordprocessingml.document"/>
  <Default Extension="wdp" ContentType="image/vnd.ms-photo"/>
  <Default Extension="vml" ContentType="application/vnd.openxmlformats-officedocument.vmlDrawing"/>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0"/>
  </p:notesMasterIdLst>
  <p:sldIdLst>
    <p:sldId id="256" r:id="rId2"/>
    <p:sldId id="424" r:id="rId3"/>
    <p:sldId id="425" r:id="rId4"/>
    <p:sldId id="845" r:id="rId5"/>
    <p:sldId id="269" r:id="rId6"/>
    <p:sldId id="270" r:id="rId7"/>
    <p:sldId id="276" r:id="rId8"/>
    <p:sldId id="757" r:id="rId9"/>
    <p:sldId id="436" r:id="rId10"/>
    <p:sldId id="891" r:id="rId11"/>
    <p:sldId id="284" r:id="rId12"/>
    <p:sldId id="892" r:id="rId13"/>
    <p:sldId id="893" r:id="rId14"/>
    <p:sldId id="758" r:id="rId15"/>
    <p:sldId id="759" r:id="rId16"/>
    <p:sldId id="760" r:id="rId17"/>
    <p:sldId id="764" r:id="rId18"/>
    <p:sldId id="867" r:id="rId19"/>
    <p:sldId id="868" r:id="rId20"/>
    <p:sldId id="869" r:id="rId21"/>
    <p:sldId id="843" r:id="rId22"/>
    <p:sldId id="491" r:id="rId23"/>
    <p:sldId id="862" r:id="rId24"/>
    <p:sldId id="871" r:id="rId25"/>
    <p:sldId id="863" r:id="rId26"/>
    <p:sldId id="864" r:id="rId27"/>
    <p:sldId id="524" r:id="rId28"/>
    <p:sldId id="492" r:id="rId29"/>
    <p:sldId id="493" r:id="rId30"/>
    <p:sldId id="494" r:id="rId31"/>
    <p:sldId id="495" r:id="rId32"/>
    <p:sldId id="381" r:id="rId33"/>
    <p:sldId id="384" r:id="rId34"/>
    <p:sldId id="385" r:id="rId35"/>
    <p:sldId id="387" r:id="rId36"/>
    <p:sldId id="898" r:id="rId37"/>
    <p:sldId id="899" r:id="rId38"/>
    <p:sldId id="900" r:id="rId39"/>
    <p:sldId id="815" r:id="rId40"/>
    <p:sldId id="816" r:id="rId41"/>
    <p:sldId id="795" r:id="rId42"/>
    <p:sldId id="796" r:id="rId43"/>
    <p:sldId id="797" r:id="rId44"/>
    <p:sldId id="798" r:id="rId45"/>
    <p:sldId id="902" r:id="rId46"/>
    <p:sldId id="901" r:id="rId47"/>
    <p:sldId id="465" r:id="rId48"/>
    <p:sldId id="776" r:id="rId49"/>
    <p:sldId id="850" r:id="rId50"/>
    <p:sldId id="467" r:id="rId51"/>
    <p:sldId id="468" r:id="rId52"/>
    <p:sldId id="876" r:id="rId53"/>
    <p:sldId id="875" r:id="rId54"/>
    <p:sldId id="903" r:id="rId55"/>
    <p:sldId id="908" r:id="rId56"/>
    <p:sldId id="904" r:id="rId57"/>
    <p:sldId id="905" r:id="rId58"/>
    <p:sldId id="906" r:id="rId59"/>
    <p:sldId id="907" r:id="rId60"/>
    <p:sldId id="471" r:id="rId61"/>
    <p:sldId id="913" r:id="rId62"/>
    <p:sldId id="859" r:id="rId63"/>
    <p:sldId id="877" r:id="rId64"/>
    <p:sldId id="890" r:id="rId65"/>
    <p:sldId id="474" r:id="rId66"/>
    <p:sldId id="861" r:id="rId67"/>
    <p:sldId id="476" r:id="rId68"/>
    <p:sldId id="909" r:id="rId69"/>
    <p:sldId id="490" r:id="rId70"/>
    <p:sldId id="880" r:id="rId71"/>
    <p:sldId id="439" r:id="rId72"/>
    <p:sldId id="910" r:id="rId73"/>
    <p:sldId id="914" r:id="rId74"/>
    <p:sldId id="911" r:id="rId75"/>
    <p:sldId id="440" r:id="rId76"/>
    <p:sldId id="872" r:id="rId77"/>
    <p:sldId id="857" r:id="rId78"/>
    <p:sldId id="739" r:id="rId79"/>
    <p:sldId id="740" r:id="rId80"/>
    <p:sldId id="741" r:id="rId81"/>
    <p:sldId id="751" r:id="rId82"/>
    <p:sldId id="883" r:id="rId83"/>
    <p:sldId id="885" r:id="rId84"/>
    <p:sldId id="886" r:id="rId85"/>
    <p:sldId id="887" r:id="rId86"/>
    <p:sldId id="889" r:id="rId87"/>
    <p:sldId id="888" r:id="rId88"/>
    <p:sldId id="313" r:id="rId89"/>
    <p:sldId id="314" r:id="rId90"/>
    <p:sldId id="444" r:id="rId91"/>
    <p:sldId id="339" r:id="rId92"/>
    <p:sldId id="337" r:id="rId93"/>
    <p:sldId id="275" r:id="rId94"/>
    <p:sldId id="896" r:id="rId95"/>
    <p:sldId id="897" r:id="rId96"/>
    <p:sldId id="342" r:id="rId97"/>
    <p:sldId id="345" r:id="rId98"/>
    <p:sldId id="343" r:id="rId99"/>
    <p:sldId id="344" r:id="rId100"/>
    <p:sldId id="347" r:id="rId101"/>
    <p:sldId id="348" r:id="rId102"/>
    <p:sldId id="349" r:id="rId103"/>
    <p:sldId id="350" r:id="rId104"/>
    <p:sldId id="293" r:id="rId105"/>
    <p:sldId id="294" r:id="rId106"/>
    <p:sldId id="295" r:id="rId107"/>
    <p:sldId id="298" r:id="rId108"/>
    <p:sldId id="912" r:id="rId109"/>
    <p:sldId id="300" r:id="rId110"/>
    <p:sldId id="305" r:id="rId111"/>
    <p:sldId id="279" r:id="rId112"/>
    <p:sldId id="267" r:id="rId113"/>
    <p:sldId id="282" r:id="rId114"/>
    <p:sldId id="563" r:id="rId115"/>
    <p:sldId id="811" r:id="rId116"/>
    <p:sldId id="820" r:id="rId117"/>
    <p:sldId id="821" r:id="rId118"/>
    <p:sldId id="866" r:id="rId1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854" autoAdjust="0"/>
    <p:restoredTop sz="94660"/>
  </p:normalViewPr>
  <p:slideViewPr>
    <p:cSldViewPr snapToGrid="0">
      <p:cViewPr varScale="1">
        <p:scale>
          <a:sx n="115" d="100"/>
          <a:sy n="115" d="100"/>
        </p:scale>
        <p:origin x="156" y="96"/>
      </p:cViewPr>
      <p:guideLst>
        <p:guide orient="horz" pos="2160"/>
        <p:guide pos="3840"/>
      </p:guideLst>
    </p:cSldViewPr>
  </p:slideViewPr>
  <p:notesTextViewPr>
    <p:cViewPr>
      <p:scale>
        <a:sx n="1" d="1"/>
        <a:sy n="1" d="1"/>
      </p:scale>
      <p:origin x="0" y="0"/>
    </p:cViewPr>
  </p:notesTextViewPr>
  <p:sorterViewPr>
    <p:cViewPr>
      <p:scale>
        <a:sx n="90" d="100"/>
        <a:sy n="90" d="100"/>
      </p:scale>
      <p:origin x="0" y="-41006"/>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slide" Target="slides/slide11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6.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DADBA9-626F-421B-9C37-A85602145F8E}" type="datetimeFigureOut">
              <a:rPr lang="en-US" smtClean="0"/>
              <a:t>10/11/2018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9FB150E-CCD1-44C7-AD1A-0D3023A7ABEE}" type="slidenum">
              <a:rPr lang="en-US" smtClean="0"/>
              <a:t>‹#›</a:t>
            </a:fld>
            <a:endParaRPr lang="en-US"/>
          </a:p>
        </p:txBody>
      </p:sp>
    </p:spTree>
    <p:extLst>
      <p:ext uri="{BB962C8B-B14F-4D97-AF65-F5344CB8AC3E}">
        <p14:creationId xmlns:p14="http://schemas.microsoft.com/office/powerpoint/2010/main" val="30189696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B62B02D-92D2-45DD-816C-16964E8B49D5}" type="slidenum">
              <a:rPr lang="en-US" smtClean="0"/>
              <a:pPr/>
              <a:t>41</a:t>
            </a:fld>
            <a:endParaRPr lang="en-US" dirty="0"/>
          </a:p>
        </p:txBody>
      </p:sp>
    </p:spTree>
    <p:extLst>
      <p:ext uri="{BB962C8B-B14F-4D97-AF65-F5344CB8AC3E}">
        <p14:creationId xmlns:p14="http://schemas.microsoft.com/office/powerpoint/2010/main" val="42645989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B62B02D-92D2-45DD-816C-16964E8B49D5}" type="slidenum">
              <a:rPr lang="en-US" smtClean="0"/>
              <a:pPr/>
              <a:t>43</a:t>
            </a:fld>
            <a:endParaRPr lang="en-US" dirty="0"/>
          </a:p>
        </p:txBody>
      </p:sp>
    </p:spTree>
    <p:extLst>
      <p:ext uri="{BB962C8B-B14F-4D97-AF65-F5344CB8AC3E}">
        <p14:creationId xmlns:p14="http://schemas.microsoft.com/office/powerpoint/2010/main" val="835354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466" name="Slide Image Placeholder 1"/>
          <p:cNvSpPr>
            <a:spLocks noGrp="1" noRot="1" noChangeAspect="1" noTextEdit="1"/>
          </p:cNvSpPr>
          <p:nvPr>
            <p:ph type="sldImg"/>
          </p:nvPr>
        </p:nvSpPr>
        <p:spPr>
          <a:ln/>
        </p:spPr>
      </p:sp>
      <p:sp>
        <p:nvSpPr>
          <p:cNvPr id="31846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31846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3DC362F3-AF9B-4688-A6A8-1626EC9DC827}" type="slidenum">
              <a:rPr lang="en-US" altLang="en-US" smtClean="0">
                <a:latin typeface="Calibri" panose="020F0502020204030204" pitchFamily="34" charset="0"/>
              </a:rPr>
              <a:pPr>
                <a:spcBef>
                  <a:spcPct val="0"/>
                </a:spcBef>
              </a:pPr>
              <a:t>65</a:t>
            </a:fld>
            <a:endParaRPr lang="en-US" altLang="en-US">
              <a:latin typeface="Calibri" panose="020F0502020204030204" pitchFamily="34" charset="0"/>
            </a:endParaRPr>
          </a:p>
        </p:txBody>
      </p:sp>
    </p:spTree>
    <p:extLst>
      <p:ext uri="{BB962C8B-B14F-4D97-AF65-F5344CB8AC3E}">
        <p14:creationId xmlns:p14="http://schemas.microsoft.com/office/powerpoint/2010/main" val="27322999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5350CA2-3A7C-43DF-9EBD-DA460DF89C58}" type="slidenum">
              <a:rPr lang="en-US" smtClean="0"/>
              <a:t>109</a:t>
            </a:fld>
            <a:endParaRPr lang="en-US"/>
          </a:p>
        </p:txBody>
      </p:sp>
    </p:spTree>
    <p:extLst>
      <p:ext uri="{BB962C8B-B14F-4D97-AF65-F5344CB8AC3E}">
        <p14:creationId xmlns:p14="http://schemas.microsoft.com/office/powerpoint/2010/main" val="8216245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5350CA2-3A7C-43DF-9EBD-DA460DF89C58}" type="slidenum">
              <a:rPr lang="en-US" smtClean="0"/>
              <a:t>110</a:t>
            </a:fld>
            <a:endParaRPr lang="en-US"/>
          </a:p>
        </p:txBody>
      </p:sp>
    </p:spTree>
    <p:extLst>
      <p:ext uri="{BB962C8B-B14F-4D97-AF65-F5344CB8AC3E}">
        <p14:creationId xmlns:p14="http://schemas.microsoft.com/office/powerpoint/2010/main" val="8256086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5350CA2-3A7C-43DF-9EBD-DA460DF89C58}" type="slidenum">
              <a:rPr lang="en-US" smtClean="0"/>
              <a:t>112</a:t>
            </a:fld>
            <a:endParaRPr lang="en-US"/>
          </a:p>
        </p:txBody>
      </p:sp>
    </p:spTree>
    <p:extLst>
      <p:ext uri="{BB962C8B-B14F-4D97-AF65-F5344CB8AC3E}">
        <p14:creationId xmlns:p14="http://schemas.microsoft.com/office/powerpoint/2010/main" val="3134013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94C29260-7D78-4D53-90FB-7D4994B07969}" type="datetimeFigureOut">
              <a:rPr lang="en-US" smtClean="0"/>
              <a:t>10/11/2018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3AB8CD2-8280-4C57-8CCE-02434F317A1C}" type="slidenum">
              <a:rPr lang="en-US" smtClean="0"/>
              <a:t>‹#›</a:t>
            </a:fld>
            <a:endParaRPr lang="en-US"/>
          </a:p>
        </p:txBody>
      </p:sp>
    </p:spTree>
    <p:extLst>
      <p:ext uri="{BB962C8B-B14F-4D97-AF65-F5344CB8AC3E}">
        <p14:creationId xmlns:p14="http://schemas.microsoft.com/office/powerpoint/2010/main" val="3969037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4C29260-7D78-4D53-90FB-7D4994B07969}" type="datetimeFigureOut">
              <a:rPr lang="en-US" smtClean="0"/>
              <a:t>10/11/2018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3AB8CD2-8280-4C57-8CCE-02434F317A1C}" type="slidenum">
              <a:rPr lang="en-US" smtClean="0"/>
              <a:t>‹#›</a:t>
            </a:fld>
            <a:endParaRPr lang="en-US"/>
          </a:p>
        </p:txBody>
      </p:sp>
    </p:spTree>
    <p:extLst>
      <p:ext uri="{BB962C8B-B14F-4D97-AF65-F5344CB8AC3E}">
        <p14:creationId xmlns:p14="http://schemas.microsoft.com/office/powerpoint/2010/main" val="35341932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4C29260-7D78-4D53-90FB-7D4994B07969}" type="datetimeFigureOut">
              <a:rPr lang="en-US" smtClean="0"/>
              <a:t>10/11/2018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3AB8CD2-8280-4C57-8CCE-02434F317A1C}" type="slidenum">
              <a:rPr lang="en-US" smtClean="0"/>
              <a:t>‹#›</a:t>
            </a:fld>
            <a:endParaRPr lang="en-US"/>
          </a:p>
        </p:txBody>
      </p:sp>
    </p:spTree>
    <p:extLst>
      <p:ext uri="{BB962C8B-B14F-4D97-AF65-F5344CB8AC3E}">
        <p14:creationId xmlns:p14="http://schemas.microsoft.com/office/powerpoint/2010/main" val="333833913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864CFA32-86DF-4CD0-B416-44421737BA9E}" type="datetimeFigureOut">
              <a:rPr lang="en-US"/>
              <a:pPr>
                <a:defRPr/>
              </a:pPr>
              <a:t>10/11/2018</a:t>
            </a:fld>
            <a:endParaRPr lang="en-US"/>
          </a:p>
        </p:txBody>
      </p:sp>
      <p:sp>
        <p:nvSpPr>
          <p:cNvPr id="3" name="Footer Placeholder 4"/>
          <p:cNvSpPr>
            <a:spLocks noGrp="1"/>
          </p:cNvSpPr>
          <p:nvPr>
            <p:ph type="ftr" sz="quarter" idx="11"/>
          </p:nvPr>
        </p:nvSpPr>
        <p:spPr/>
        <p:txBody>
          <a:bodyPr/>
          <a:lstStyle>
            <a:lvl1pPr>
              <a:defRPr/>
            </a:lvl1pPr>
          </a:lstStyle>
          <a:p>
            <a:pPr>
              <a:defRPr/>
            </a:pPr>
            <a:r>
              <a:rPr lang="en-US"/>
              <a:t>SK Mansfield</a:t>
            </a:r>
          </a:p>
        </p:txBody>
      </p:sp>
      <p:sp>
        <p:nvSpPr>
          <p:cNvPr id="4" name="Slide Number Placeholder 5"/>
          <p:cNvSpPr>
            <a:spLocks noGrp="1"/>
          </p:cNvSpPr>
          <p:nvPr>
            <p:ph type="sldNum" sz="quarter" idx="12"/>
          </p:nvPr>
        </p:nvSpPr>
        <p:spPr/>
        <p:txBody>
          <a:bodyPr/>
          <a:lstStyle>
            <a:lvl1pPr>
              <a:defRPr/>
            </a:lvl1pPr>
          </a:lstStyle>
          <a:p>
            <a:pPr>
              <a:defRPr/>
            </a:pPr>
            <a:fld id="{8F168A48-41D5-4745-B38E-3A669CBB45D3}" type="slidenum">
              <a:rPr lang="en-US"/>
              <a:pPr>
                <a:defRPr/>
              </a:pPr>
              <a:t>‹#›</a:t>
            </a:fld>
            <a:endParaRPr lang="en-US"/>
          </a:p>
        </p:txBody>
      </p:sp>
    </p:spTree>
    <p:extLst>
      <p:ext uri="{BB962C8B-B14F-4D97-AF65-F5344CB8AC3E}">
        <p14:creationId xmlns:p14="http://schemas.microsoft.com/office/powerpoint/2010/main" val="32536658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4C29260-7D78-4D53-90FB-7D4994B07969}" type="datetimeFigureOut">
              <a:rPr lang="en-US" smtClean="0"/>
              <a:t>10/11/2018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3AB8CD2-8280-4C57-8CCE-02434F317A1C}" type="slidenum">
              <a:rPr lang="en-US" smtClean="0"/>
              <a:t>‹#›</a:t>
            </a:fld>
            <a:endParaRPr lang="en-US"/>
          </a:p>
        </p:txBody>
      </p:sp>
    </p:spTree>
    <p:extLst>
      <p:ext uri="{BB962C8B-B14F-4D97-AF65-F5344CB8AC3E}">
        <p14:creationId xmlns:p14="http://schemas.microsoft.com/office/powerpoint/2010/main" val="18688284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4C29260-7D78-4D53-90FB-7D4994B07969}" type="datetimeFigureOut">
              <a:rPr lang="en-US" smtClean="0"/>
              <a:t>10/11/2018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3AB8CD2-8280-4C57-8CCE-02434F317A1C}" type="slidenum">
              <a:rPr lang="en-US" smtClean="0"/>
              <a:t>‹#›</a:t>
            </a:fld>
            <a:endParaRPr lang="en-US"/>
          </a:p>
        </p:txBody>
      </p:sp>
    </p:spTree>
    <p:extLst>
      <p:ext uri="{BB962C8B-B14F-4D97-AF65-F5344CB8AC3E}">
        <p14:creationId xmlns:p14="http://schemas.microsoft.com/office/powerpoint/2010/main" val="10602187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4C29260-7D78-4D53-90FB-7D4994B07969}" type="datetimeFigureOut">
              <a:rPr lang="en-US" smtClean="0"/>
              <a:t>10/11/2018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3AB8CD2-8280-4C57-8CCE-02434F317A1C}" type="slidenum">
              <a:rPr lang="en-US" smtClean="0"/>
              <a:t>‹#›</a:t>
            </a:fld>
            <a:endParaRPr lang="en-US"/>
          </a:p>
        </p:txBody>
      </p:sp>
    </p:spTree>
    <p:extLst>
      <p:ext uri="{BB962C8B-B14F-4D97-AF65-F5344CB8AC3E}">
        <p14:creationId xmlns:p14="http://schemas.microsoft.com/office/powerpoint/2010/main" val="31562866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4C29260-7D78-4D53-90FB-7D4994B07969}" type="datetimeFigureOut">
              <a:rPr lang="en-US" smtClean="0"/>
              <a:t>10/11/2018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3AB8CD2-8280-4C57-8CCE-02434F317A1C}" type="slidenum">
              <a:rPr lang="en-US" smtClean="0"/>
              <a:t>‹#›</a:t>
            </a:fld>
            <a:endParaRPr lang="en-US"/>
          </a:p>
        </p:txBody>
      </p:sp>
    </p:spTree>
    <p:extLst>
      <p:ext uri="{BB962C8B-B14F-4D97-AF65-F5344CB8AC3E}">
        <p14:creationId xmlns:p14="http://schemas.microsoft.com/office/powerpoint/2010/main" val="15586036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4C29260-7D78-4D53-90FB-7D4994B07969}" type="datetimeFigureOut">
              <a:rPr lang="en-US" smtClean="0"/>
              <a:t>10/11/2018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3AB8CD2-8280-4C57-8CCE-02434F317A1C}" type="slidenum">
              <a:rPr lang="en-US" smtClean="0"/>
              <a:t>‹#›</a:t>
            </a:fld>
            <a:endParaRPr lang="en-US"/>
          </a:p>
        </p:txBody>
      </p:sp>
    </p:spTree>
    <p:extLst>
      <p:ext uri="{BB962C8B-B14F-4D97-AF65-F5344CB8AC3E}">
        <p14:creationId xmlns:p14="http://schemas.microsoft.com/office/powerpoint/2010/main" val="302325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4C29260-7D78-4D53-90FB-7D4994B07969}" type="datetimeFigureOut">
              <a:rPr lang="en-US" smtClean="0"/>
              <a:t>10/11/2018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3AB8CD2-8280-4C57-8CCE-02434F317A1C}" type="slidenum">
              <a:rPr lang="en-US" smtClean="0"/>
              <a:t>‹#›</a:t>
            </a:fld>
            <a:endParaRPr lang="en-US"/>
          </a:p>
        </p:txBody>
      </p:sp>
    </p:spTree>
    <p:extLst>
      <p:ext uri="{BB962C8B-B14F-4D97-AF65-F5344CB8AC3E}">
        <p14:creationId xmlns:p14="http://schemas.microsoft.com/office/powerpoint/2010/main" val="24330306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4C29260-7D78-4D53-90FB-7D4994B07969}" type="datetimeFigureOut">
              <a:rPr lang="en-US" smtClean="0"/>
              <a:t>10/11/2018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3AB8CD2-8280-4C57-8CCE-02434F317A1C}" type="slidenum">
              <a:rPr lang="en-US" smtClean="0"/>
              <a:t>‹#›</a:t>
            </a:fld>
            <a:endParaRPr lang="en-US"/>
          </a:p>
        </p:txBody>
      </p:sp>
    </p:spTree>
    <p:extLst>
      <p:ext uri="{BB962C8B-B14F-4D97-AF65-F5344CB8AC3E}">
        <p14:creationId xmlns:p14="http://schemas.microsoft.com/office/powerpoint/2010/main" val="32800286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4C29260-7D78-4D53-90FB-7D4994B07969}" type="datetimeFigureOut">
              <a:rPr lang="en-US" smtClean="0"/>
              <a:t>10/11/2018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3AB8CD2-8280-4C57-8CCE-02434F317A1C}" type="slidenum">
              <a:rPr lang="en-US" smtClean="0"/>
              <a:t>‹#›</a:t>
            </a:fld>
            <a:endParaRPr lang="en-US"/>
          </a:p>
        </p:txBody>
      </p:sp>
    </p:spTree>
    <p:extLst>
      <p:ext uri="{BB962C8B-B14F-4D97-AF65-F5344CB8AC3E}">
        <p14:creationId xmlns:p14="http://schemas.microsoft.com/office/powerpoint/2010/main" val="32982151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4C29260-7D78-4D53-90FB-7D4994B07969}" type="datetimeFigureOut">
              <a:rPr lang="en-US" smtClean="0"/>
              <a:t>10/11/2018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3AB8CD2-8280-4C57-8CCE-02434F317A1C}" type="slidenum">
              <a:rPr lang="en-US" smtClean="0"/>
              <a:t>‹#›</a:t>
            </a:fld>
            <a:endParaRPr lang="en-US"/>
          </a:p>
        </p:txBody>
      </p:sp>
    </p:spTree>
    <p:extLst>
      <p:ext uri="{BB962C8B-B14F-4D97-AF65-F5344CB8AC3E}">
        <p14:creationId xmlns:p14="http://schemas.microsoft.com/office/powerpoint/2010/main" val="37587398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111.xml.rels><?xml version="1.0" encoding="UTF-8" standalone="yes"?>
<Relationships xmlns="http://schemas.openxmlformats.org/package/2006/relationships"><Relationship Id="rId3" Type="http://schemas.openxmlformats.org/officeDocument/2006/relationships/image" Target="../media/image41.gif"/><Relationship Id="rId2" Type="http://schemas.openxmlformats.org/officeDocument/2006/relationships/image" Target="../media/image40.jp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13.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image" Target="../media/image41.gif"/><Relationship Id="rId1" Type="http://schemas.openxmlformats.org/officeDocument/2006/relationships/slideLayout" Target="../slideLayouts/slideLayout4.xml"/></Relationships>
</file>

<file path=ppt/slides/_rels/slide114.xml.rels><?xml version="1.0" encoding="UTF-8" standalone="yes"?>
<Relationships xmlns="http://schemas.openxmlformats.org/package/2006/relationships"><Relationship Id="rId3" Type="http://schemas.openxmlformats.org/officeDocument/2006/relationships/hyperlink" Target="http://ebiquity.umbc.edu/paper/html/id/610/Automating-Cloud-Services-Lifecycle-through-Semantic-technologies" TargetMode="External"/><Relationship Id="rId2" Type="http://schemas.openxmlformats.org/officeDocument/2006/relationships/hyperlink" Target="http://domino.research.ibm.com/library/cyberdig.nsf/papers/F56608FC1F69819185257669005E6167/$File/rc24883.pdf" TargetMode="External"/><Relationship Id="rId1" Type="http://schemas.openxmlformats.org/officeDocument/2006/relationships/slideLayout" Target="../slideLayouts/slideLayout2.xml"/><Relationship Id="rId4" Type="http://schemas.openxmlformats.org/officeDocument/2006/relationships/hyperlink" Target="http://www.jisajournal.com/content/7/1/5" TargetMode="Externa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hyperlink" Target="http://msdn.microsoft.com/en-us/architecture/ff803574.aspx" TargetMode="External"/><Relationship Id="rId2" Type="http://schemas.openxmlformats.org/officeDocument/2006/relationships/hyperlink" Target="http://aws.amazon.com/ec2" TargetMode="External"/><Relationship Id="rId1" Type="http://schemas.openxmlformats.org/officeDocument/2006/relationships/slideLayout" Target="../slideLayouts/slideLayout2.xml"/><Relationship Id="rId4" Type="http://schemas.openxmlformats.org/officeDocument/2006/relationships/hyperlink" Target="http://www.vmware.com/" TargetMode="Externa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7.xml"/><Relationship Id="rId1" Type="http://schemas.openxmlformats.org/officeDocument/2006/relationships/vmlDrawing" Target="../drawings/vmlDrawing2.vml"/><Relationship Id="rId4" Type="http://schemas.openxmlformats.org/officeDocument/2006/relationships/image" Target="../media/image4.em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package" Target="../embeddings/Microsoft_Word_Document.docx"/><Relationship Id="rId2" Type="http://schemas.openxmlformats.org/officeDocument/2006/relationships/slideLayout" Target="../slideLayouts/slideLayout6.xml"/><Relationship Id="rId1" Type="http://schemas.openxmlformats.org/officeDocument/2006/relationships/vmlDrawing" Target="../drawings/vmlDrawing3.vml"/><Relationship Id="rId4" Type="http://schemas.openxmlformats.org/officeDocument/2006/relationships/image" Target="../media/image11.em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2.wmf"/><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8" Type="http://schemas.openxmlformats.org/officeDocument/2006/relationships/hyperlink" Target="https://en.wikipedia.org/wiki/API" TargetMode="External"/><Relationship Id="rId3" Type="http://schemas.openxmlformats.org/officeDocument/2006/relationships/hyperlink" Target="https://en.wikipedia.org/wiki/Software_platform" TargetMode="External"/><Relationship Id="rId7" Type="http://schemas.openxmlformats.org/officeDocument/2006/relationships/hyperlink" Target="https://en.wikipedia.org/wiki/RESTful" TargetMode="External"/><Relationship Id="rId12" Type="http://schemas.openxmlformats.org/officeDocument/2006/relationships/hyperlink" Target="http://en.wikipedia.org/wiki/API" TargetMode="External"/><Relationship Id="rId2" Type="http://schemas.openxmlformats.org/officeDocument/2006/relationships/hyperlink" Target="https://en.wikipedia.org/wiki/Free_and_open-source_software" TargetMode="External"/><Relationship Id="rId1" Type="http://schemas.openxmlformats.org/officeDocument/2006/relationships/slideLayout" Target="../slideLayouts/slideLayout2.xml"/><Relationship Id="rId6" Type="http://schemas.openxmlformats.org/officeDocument/2006/relationships/hyperlink" Target="https://en.wikipedia.org/wiki/Command-line_interface" TargetMode="External"/><Relationship Id="rId11" Type="http://schemas.openxmlformats.org/officeDocument/2006/relationships/hyperlink" Target="http://en.wikipedia.org/wiki/RESTful" TargetMode="External"/><Relationship Id="rId5" Type="http://schemas.openxmlformats.org/officeDocument/2006/relationships/hyperlink" Target="https://en.wikipedia.org/wiki/Data_center" TargetMode="External"/><Relationship Id="rId10" Type="http://schemas.openxmlformats.org/officeDocument/2006/relationships/hyperlink" Target="http://en.wikipedia.org/wiki/Command-line_interface" TargetMode="External"/><Relationship Id="rId4" Type="http://schemas.openxmlformats.org/officeDocument/2006/relationships/hyperlink" Target="https://en.wikipedia.org/wiki/Cloud_computing" TargetMode="External"/><Relationship Id="rId9" Type="http://schemas.openxmlformats.org/officeDocument/2006/relationships/hyperlink" Target="https://en.wikipedia.org/wiki/Apache_License"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s://en.wikipedia.org/wiki/Database" TargetMode="External"/><Relationship Id="rId2" Type="http://schemas.openxmlformats.org/officeDocument/2006/relationships/hyperlink" Target="https://en.wikipedia.org/wiki/Relational_database" TargetMode="Externa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package" Target="../embeddings/Microsoft_Word_Document1.docx"/><Relationship Id="rId2" Type="http://schemas.openxmlformats.org/officeDocument/2006/relationships/slideLayout" Target="../slideLayouts/slideLayout6.xml"/><Relationship Id="rId1" Type="http://schemas.openxmlformats.org/officeDocument/2006/relationships/vmlDrawing" Target="../drawings/vmlDrawing4.vml"/><Relationship Id="rId4" Type="http://schemas.openxmlformats.org/officeDocument/2006/relationships/image" Target="../media/image16.em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hyperlink" Target="http://en.wikipedia.org/wiki/Penta_Security" TargetMode="External"/><Relationship Id="rId2" Type="http://schemas.openxmlformats.org/officeDocument/2006/relationships/hyperlink" Target="http://en.wikipedia.org/wiki/Application_firewall" TargetMode="External"/><Relationship Id="rId1" Type="http://schemas.openxmlformats.org/officeDocument/2006/relationships/slideLayout" Target="../slideLayouts/slideLayout2.xml"/><Relationship Id="rId4" Type="http://schemas.openxmlformats.org/officeDocument/2006/relationships/hyperlink" Target="http://en.wikipedia.org/wiki/KT_Corporation" TargetMode="External"/></Relationships>
</file>

<file path=ppt/slides/_rels/slide79.xml.rels><?xml version="1.0" encoding="UTF-8" standalone="yes"?>
<Relationships xmlns="http://schemas.openxmlformats.org/package/2006/relationships"><Relationship Id="rId3" Type="http://schemas.openxmlformats.org/officeDocument/2006/relationships/hyperlink" Target="http://www.stone-ware.com/site/index.html" TargetMode="External"/><Relationship Id="rId2" Type="http://schemas.openxmlformats.org/officeDocument/2006/relationships/hyperlink" Target="http://www.informationweek.com/news/hardware/desktop/229219023" TargetMode="External"/><Relationship Id="rId1" Type="http://schemas.openxmlformats.org/officeDocument/2006/relationships/slideLayout" Target="../slideLayouts/slideLayout2.xml"/><Relationship Id="rId5" Type="http://schemas.openxmlformats.org/officeDocument/2006/relationships/hyperlink" Target="http://shop.lenovo.com/SEUILibrary/controller/e/web/LenovoPortal/en_US/special-offers.workflow:ShowPromo?LandingPage=/All/US/Sitelets/Alternative_Desktop_Computing/Overview" TargetMode="External"/><Relationship Id="rId4" Type="http://schemas.openxmlformats.org/officeDocument/2006/relationships/hyperlink" Target="http://www.informationweek.com/news/hardware/desktop/229400471" TargetMode="External"/></Relationships>
</file>

<file path=ppt/slides/_rels/slide8.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7.xml"/><Relationship Id="rId1" Type="http://schemas.openxmlformats.org/officeDocument/2006/relationships/vmlDrawing" Target="../drawings/vmlDrawing1.vml"/><Relationship Id="rId4" Type="http://schemas.openxmlformats.org/officeDocument/2006/relationships/image" Target="../media/image2.emf"/></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hyperlink" Target="http://www.vmware.com/products/datacenter-virtualization/vcloud-suite/overview.html" TargetMode="Externa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32.wmf"/><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33.wmf"/><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Chapter 7: Cloud Computing Security</a:t>
            </a:r>
            <a:endParaRPr lang="en-US" sz="3600" dirty="0"/>
          </a:p>
        </p:txBody>
      </p:sp>
      <p:sp>
        <p:nvSpPr>
          <p:cNvPr id="3" name="Subtitle 2"/>
          <p:cNvSpPr>
            <a:spLocks noGrp="1"/>
          </p:cNvSpPr>
          <p:nvPr>
            <p:ph type="subTitle" idx="1"/>
          </p:nvPr>
        </p:nvSpPr>
        <p:spPr/>
        <p:txBody>
          <a:bodyPr/>
          <a:lstStyle/>
          <a:p>
            <a:r>
              <a:rPr lang="en-US" dirty="0"/>
              <a:t>Dr. </a:t>
            </a:r>
            <a:r>
              <a:rPr lang="en-US" dirty="0" err="1"/>
              <a:t>E.B.Fernandez</a:t>
            </a:r>
            <a:endParaRPr lang="en-US" dirty="0"/>
          </a:p>
        </p:txBody>
      </p:sp>
    </p:spTree>
    <p:extLst>
      <p:ext uri="{BB962C8B-B14F-4D97-AF65-F5344CB8AC3E}">
        <p14:creationId xmlns:p14="http://schemas.microsoft.com/office/powerpoint/2010/main" val="33561258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Other types of services </a:t>
            </a:r>
          </a:p>
        </p:txBody>
      </p:sp>
      <p:sp>
        <p:nvSpPr>
          <p:cNvPr id="3" name="Content Placeholder 2"/>
          <p:cNvSpPr>
            <a:spLocks noGrp="1"/>
          </p:cNvSpPr>
          <p:nvPr>
            <p:ph idx="1"/>
          </p:nvPr>
        </p:nvSpPr>
        <p:spPr/>
        <p:txBody>
          <a:bodyPr>
            <a:normAutofit fontScale="92500" lnSpcReduction="10000"/>
          </a:bodyPr>
          <a:lstStyle/>
          <a:p>
            <a:r>
              <a:rPr lang="en-US" sz="2400" dirty="0"/>
              <a:t>Security as a Service—authentication, authorization,…</a:t>
            </a:r>
          </a:p>
          <a:p>
            <a:r>
              <a:rPr lang="en-US" sz="2400" dirty="0"/>
              <a:t>Identity as a Service—standardization of identities</a:t>
            </a:r>
          </a:p>
          <a:p>
            <a:r>
              <a:rPr lang="en-US" sz="2400" dirty="0"/>
              <a:t>Database as a Service (</a:t>
            </a:r>
            <a:r>
              <a:rPr lang="en-US" sz="2400" dirty="0" err="1"/>
              <a:t>DaaS</a:t>
            </a:r>
            <a:r>
              <a:rPr lang="en-US" sz="2400" dirty="0"/>
              <a:t>)—modeling, transactions,…</a:t>
            </a:r>
          </a:p>
          <a:p>
            <a:r>
              <a:rPr lang="en-US" sz="2400" dirty="0"/>
              <a:t>Big Data as a Service (</a:t>
            </a:r>
            <a:r>
              <a:rPr lang="en-US" sz="2400" dirty="0" err="1"/>
              <a:t>BDaaS</a:t>
            </a:r>
            <a:r>
              <a:rPr lang="en-US" sz="2400" dirty="0"/>
              <a:t>)</a:t>
            </a:r>
          </a:p>
          <a:p>
            <a:r>
              <a:rPr lang="en-US" sz="2400" dirty="0"/>
              <a:t>Cells as a Service—cells contain VMs, storage, and subnets, described in an XML document and are units of isolation</a:t>
            </a:r>
          </a:p>
          <a:p>
            <a:r>
              <a:rPr lang="en-US" sz="2400" dirty="0"/>
              <a:t>Application as a Service—access to user-specified applications </a:t>
            </a:r>
            <a:r>
              <a:rPr lang="en-US" sz="2400" b="1" dirty="0"/>
              <a:t>across clouds</a:t>
            </a:r>
          </a:p>
          <a:p>
            <a:r>
              <a:rPr lang="en-US" sz="2400" dirty="0"/>
              <a:t>Business Processes </a:t>
            </a:r>
            <a:r>
              <a:rPr lang="en-US" sz="2400" dirty="0" err="1"/>
              <a:t>aaS</a:t>
            </a:r>
            <a:endParaRPr lang="en-US" sz="2400" dirty="0"/>
          </a:p>
          <a:p>
            <a:r>
              <a:rPr lang="en-US" sz="2400" dirty="0"/>
              <a:t>Crime </a:t>
            </a:r>
            <a:r>
              <a:rPr lang="en-US" sz="2400" dirty="0" err="1"/>
              <a:t>aaS</a:t>
            </a:r>
            <a:r>
              <a:rPr lang="en-US" sz="2400" dirty="0"/>
              <a:t>—use the cloud to hack systems</a:t>
            </a:r>
          </a:p>
          <a:p>
            <a:r>
              <a:rPr lang="en-US" sz="2400" dirty="0"/>
              <a:t>Networks </a:t>
            </a:r>
            <a:r>
              <a:rPr lang="en-US" sz="2400" dirty="0" err="1"/>
              <a:t>aaS</a:t>
            </a:r>
            <a:r>
              <a:rPr lang="en-US" sz="2400" dirty="0"/>
              <a:t>—Network function virtualization</a:t>
            </a:r>
          </a:p>
          <a:p>
            <a:r>
              <a:rPr lang="en-US" sz="2400" dirty="0"/>
              <a:t>Anything </a:t>
            </a:r>
            <a:r>
              <a:rPr lang="en-US" sz="2400" dirty="0" err="1"/>
              <a:t>aaS</a:t>
            </a:r>
            <a:endParaRPr lang="en-US" sz="2400" dirty="0"/>
          </a:p>
          <a:p>
            <a:pPr marL="0" indent="0">
              <a:buNone/>
            </a:pPr>
            <a:endParaRPr lang="en-US" dirty="0"/>
          </a:p>
        </p:txBody>
      </p:sp>
    </p:spTree>
    <p:extLst>
      <p:ext uri="{BB962C8B-B14F-4D97-AF65-F5344CB8AC3E}">
        <p14:creationId xmlns:p14="http://schemas.microsoft.com/office/powerpoint/2010/main" val="213665015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Repository pattern</a:t>
            </a:r>
            <a:r>
              <a:rPr lang="en-US" sz="2000" dirty="0"/>
              <a:t/>
            </a:r>
            <a:br>
              <a:rPr lang="en-US" sz="2000" dirty="0"/>
            </a:br>
            <a:r>
              <a:rPr lang="en-US" sz="2000" dirty="0"/>
              <a:t>http://msdn.microsoft.com/en-us/library/ff649690.aspx</a:t>
            </a:r>
          </a:p>
        </p:txBody>
      </p:sp>
      <p:sp>
        <p:nvSpPr>
          <p:cNvPr id="3" name="Content Placeholder 2"/>
          <p:cNvSpPr>
            <a:spLocks noGrp="1"/>
          </p:cNvSpPr>
          <p:nvPr>
            <p:ph idx="1"/>
          </p:nvPr>
        </p:nvSpPr>
        <p:spPr/>
        <p:txBody>
          <a:bodyPr>
            <a:normAutofit/>
          </a:bodyPr>
          <a:lstStyle/>
          <a:p>
            <a:pPr marL="0" indent="0">
              <a:buNone/>
            </a:pPr>
            <a:r>
              <a:rPr lang="en-US" dirty="0"/>
              <a:t>In many applications, the business logic accesses data from data stores such as databases, SharePoint lists, or Web services. Directly accessing the data can result in the following:</a:t>
            </a:r>
          </a:p>
          <a:p>
            <a:r>
              <a:rPr lang="en-US" dirty="0"/>
              <a:t>Duplicated code</a:t>
            </a:r>
          </a:p>
          <a:p>
            <a:r>
              <a:rPr lang="en-US" dirty="0"/>
              <a:t>A higher potential for programming errors</a:t>
            </a:r>
          </a:p>
          <a:p>
            <a:r>
              <a:rPr lang="en-US" dirty="0"/>
              <a:t>Weak typing of the business data</a:t>
            </a:r>
          </a:p>
          <a:p>
            <a:r>
              <a:rPr lang="en-US" dirty="0"/>
              <a:t>Difficulty in centralizing data-related policies such as caching</a:t>
            </a:r>
          </a:p>
          <a:p>
            <a:r>
              <a:rPr lang="en-US" dirty="0"/>
              <a:t>An inability to easily test the business logic in isolation from external dependencies</a:t>
            </a:r>
          </a:p>
          <a:p>
            <a:endParaRPr lang="en-US" dirty="0"/>
          </a:p>
        </p:txBody>
      </p:sp>
    </p:spTree>
    <p:extLst>
      <p:ext uri="{BB962C8B-B14F-4D97-AF65-F5344CB8AC3E}">
        <p14:creationId xmlns:p14="http://schemas.microsoft.com/office/powerpoint/2010/main" val="261980631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Repository II</a:t>
            </a:r>
          </a:p>
        </p:txBody>
      </p:sp>
      <p:sp>
        <p:nvSpPr>
          <p:cNvPr id="3" name="Content Placeholder 2"/>
          <p:cNvSpPr>
            <a:spLocks noGrp="1"/>
          </p:cNvSpPr>
          <p:nvPr>
            <p:ph idx="1"/>
          </p:nvPr>
        </p:nvSpPr>
        <p:spPr/>
        <p:txBody>
          <a:bodyPr>
            <a:normAutofit fontScale="77500" lnSpcReduction="20000"/>
          </a:bodyPr>
          <a:lstStyle/>
          <a:p>
            <a:pPr marL="0" indent="0">
              <a:buNone/>
            </a:pPr>
            <a:r>
              <a:rPr lang="en-US" dirty="0"/>
              <a:t>Use the Repository pattern to achieve one or more of the following objectives:</a:t>
            </a:r>
          </a:p>
          <a:p>
            <a:r>
              <a:rPr lang="en-US" dirty="0"/>
              <a:t>You want to </a:t>
            </a:r>
            <a:r>
              <a:rPr lang="en-US" b="1" dirty="0"/>
              <a:t>maximize the amount of code that can be tested with automation </a:t>
            </a:r>
            <a:r>
              <a:rPr lang="en-US" dirty="0"/>
              <a:t>and to isolate the data layer to support unit testing.</a:t>
            </a:r>
          </a:p>
          <a:p>
            <a:r>
              <a:rPr lang="en-US" dirty="0"/>
              <a:t>You access the data source from many locations and want to </a:t>
            </a:r>
            <a:r>
              <a:rPr lang="en-US" b="1" dirty="0"/>
              <a:t>apply centrally managed, consistent access rules and logic.</a:t>
            </a:r>
          </a:p>
          <a:p>
            <a:r>
              <a:rPr lang="en-US" dirty="0"/>
              <a:t>You want to </a:t>
            </a:r>
            <a:r>
              <a:rPr lang="en-US" b="1" dirty="0"/>
              <a:t>implement and centralize a caching strategy </a:t>
            </a:r>
            <a:r>
              <a:rPr lang="en-US" dirty="0"/>
              <a:t>for the data source.</a:t>
            </a:r>
          </a:p>
          <a:p>
            <a:r>
              <a:rPr lang="en-US" dirty="0"/>
              <a:t>You want to </a:t>
            </a:r>
            <a:r>
              <a:rPr lang="en-US" b="1" dirty="0"/>
              <a:t>improve the code's maintainability and readability </a:t>
            </a:r>
            <a:r>
              <a:rPr lang="en-US" dirty="0"/>
              <a:t>by separating business logic from data or service access logic.</a:t>
            </a:r>
          </a:p>
          <a:p>
            <a:r>
              <a:rPr lang="en-US" dirty="0"/>
              <a:t>You want to </a:t>
            </a:r>
            <a:r>
              <a:rPr lang="en-US" b="1" dirty="0"/>
              <a:t>use business entities that are strongly typed </a:t>
            </a:r>
            <a:r>
              <a:rPr lang="en-US" dirty="0"/>
              <a:t>so that you can identify problems at compile time instead of at run time.</a:t>
            </a:r>
          </a:p>
          <a:p>
            <a:r>
              <a:rPr lang="en-US" dirty="0"/>
              <a:t>You want to</a:t>
            </a:r>
            <a:r>
              <a:rPr lang="en-US" b="1" dirty="0"/>
              <a:t> associate a behavior with the related data</a:t>
            </a:r>
            <a:r>
              <a:rPr lang="en-US" dirty="0"/>
              <a:t>. For example, you want to calculate fields or enforce complex relationships or business rules between the data elements within an entity.</a:t>
            </a:r>
          </a:p>
          <a:p>
            <a:r>
              <a:rPr lang="en-US" dirty="0"/>
              <a:t>You want to </a:t>
            </a:r>
            <a:r>
              <a:rPr lang="en-US" b="1" dirty="0"/>
              <a:t>apply a domain model </a:t>
            </a:r>
            <a:r>
              <a:rPr lang="en-US" dirty="0"/>
              <a:t>to simplify complex business logic.</a:t>
            </a:r>
          </a:p>
          <a:p>
            <a:endParaRPr lang="en-US" dirty="0"/>
          </a:p>
        </p:txBody>
      </p:sp>
    </p:spTree>
    <p:extLst>
      <p:ext uri="{BB962C8B-B14F-4D97-AF65-F5344CB8AC3E}">
        <p14:creationId xmlns:p14="http://schemas.microsoft.com/office/powerpoint/2010/main" val="242096415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Repository Solution</a:t>
            </a:r>
          </a:p>
        </p:txBody>
      </p:sp>
      <p:sp>
        <p:nvSpPr>
          <p:cNvPr id="3" name="Content Placeholder 2"/>
          <p:cNvSpPr>
            <a:spLocks noGrp="1"/>
          </p:cNvSpPr>
          <p:nvPr>
            <p:ph idx="1"/>
          </p:nvPr>
        </p:nvSpPr>
        <p:spPr/>
        <p:txBody>
          <a:bodyPr>
            <a:normAutofit fontScale="77500" lnSpcReduction="20000"/>
          </a:bodyPr>
          <a:lstStyle/>
          <a:p>
            <a:r>
              <a:rPr lang="en-US" dirty="0"/>
              <a:t>Use a repository to separate the logic that retrieves the data and maps it to the entity model from the business logic that acts on the model. The business logic should be agnostic to the type of data that comprises the data source layer. For example, the data source layer can be a database, a SharePoint list, or a Web service.</a:t>
            </a:r>
          </a:p>
          <a:p>
            <a:r>
              <a:rPr lang="en-US" dirty="0"/>
              <a:t>The repository </a:t>
            </a:r>
            <a:r>
              <a:rPr lang="en-US" b="1" dirty="0"/>
              <a:t>mediates between the data source layer and the business layers of the application</a:t>
            </a:r>
            <a:r>
              <a:rPr lang="en-US" dirty="0"/>
              <a:t>. It queries the data source for the data, maps the data from the data source to a business entity, and persists changes in the business entity to the data source. A repository separates the business logic from the interactions with the underlying data source or Web service. </a:t>
            </a:r>
            <a:r>
              <a:rPr lang="en-US" b="1" dirty="0"/>
              <a:t>The separation between the data and business tiers has three benefits:</a:t>
            </a:r>
          </a:p>
          <a:p>
            <a:pPr>
              <a:buFont typeface="Courier New" panose="02070309020205020404" pitchFamily="49" charset="0"/>
              <a:buChar char="o"/>
            </a:pPr>
            <a:r>
              <a:rPr lang="en-US" dirty="0"/>
              <a:t>It centralizes the data logic or Web service access logic.</a:t>
            </a:r>
          </a:p>
          <a:p>
            <a:pPr>
              <a:buFont typeface="Courier New" panose="02070309020205020404" pitchFamily="49" charset="0"/>
              <a:buChar char="o"/>
            </a:pPr>
            <a:r>
              <a:rPr lang="en-US" dirty="0"/>
              <a:t>It provides a substitution point for the unit tests.</a:t>
            </a:r>
          </a:p>
          <a:p>
            <a:pPr>
              <a:buFont typeface="Courier New" panose="02070309020205020404" pitchFamily="49" charset="0"/>
              <a:buChar char="o"/>
            </a:pPr>
            <a:r>
              <a:rPr lang="en-US" dirty="0"/>
              <a:t>It provides a flexible architecture that can be adapted as the overall design of the application evolves.</a:t>
            </a:r>
          </a:p>
          <a:p>
            <a:endParaRPr lang="en-US" dirty="0"/>
          </a:p>
        </p:txBody>
      </p:sp>
    </p:spTree>
    <p:extLst>
      <p:ext uri="{BB962C8B-B14F-4D97-AF65-F5344CB8AC3E}">
        <p14:creationId xmlns:p14="http://schemas.microsoft.com/office/powerpoint/2010/main" val="294659211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9" name="Picture 5" descr="Ff649690.4058e458-bd54-4597-845e-6f8b1a21cfc3(en-us,PandP.1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23474" y="1838425"/>
            <a:ext cx="9259503" cy="401373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Repository interactions</a:t>
            </a:r>
          </a:p>
        </p:txBody>
      </p:sp>
    </p:spTree>
    <p:extLst>
      <p:ext uri="{BB962C8B-B14F-4D97-AF65-F5344CB8AC3E}">
        <p14:creationId xmlns:p14="http://schemas.microsoft.com/office/powerpoint/2010/main" val="94655672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Interclouds</a:t>
            </a:r>
            <a:endParaRPr lang="en-US" dirty="0"/>
          </a:p>
        </p:txBody>
      </p:sp>
      <p:sp>
        <p:nvSpPr>
          <p:cNvPr id="3" name="Content Placeholder 2"/>
          <p:cNvSpPr>
            <a:spLocks noGrp="1"/>
          </p:cNvSpPr>
          <p:nvPr>
            <p:ph idx="1"/>
          </p:nvPr>
        </p:nvSpPr>
        <p:spPr/>
        <p:txBody>
          <a:bodyPr>
            <a:normAutofit/>
          </a:bodyPr>
          <a:lstStyle/>
          <a:p>
            <a:r>
              <a:rPr lang="en-US" sz="2400" dirty="0"/>
              <a:t>An</a:t>
            </a:r>
            <a:r>
              <a:rPr lang="en-US" sz="2400" i="1" dirty="0"/>
              <a:t> Inter-Cloud</a:t>
            </a:r>
            <a:r>
              <a:rPr lang="en-US" sz="2400" dirty="0"/>
              <a:t> is a system in which heterogeneous service providers join their services in order to provide an extensive catalog of services to their Consumers and enlarge their resource pool. </a:t>
            </a:r>
            <a:r>
              <a:rPr lang="en-US" sz="2400" i="1" dirty="0"/>
              <a:t>Inter-Cloud</a:t>
            </a:r>
            <a:r>
              <a:rPr lang="en-US" sz="2400" dirty="0"/>
              <a:t> can be classified into two modes, federated and non-federated, the first one is also called </a:t>
            </a:r>
            <a:r>
              <a:rPr lang="en-US" sz="2400" i="1" dirty="0"/>
              <a:t>federated Inter</a:t>
            </a:r>
            <a:r>
              <a:rPr lang="en-US" sz="2400" dirty="0"/>
              <a:t>-Cloud and the second </a:t>
            </a:r>
            <a:r>
              <a:rPr lang="en-US" sz="2400" i="1" dirty="0"/>
              <a:t>Multi-Cloud</a:t>
            </a:r>
            <a:r>
              <a:rPr lang="en-US" sz="2400" dirty="0"/>
              <a:t>. In </a:t>
            </a:r>
            <a:r>
              <a:rPr lang="en-US" sz="2400" i="1" dirty="0"/>
              <a:t>federated Inter-Cloud</a:t>
            </a:r>
            <a:r>
              <a:rPr lang="en-US" sz="2400" dirty="0"/>
              <a:t>, </a:t>
            </a:r>
            <a:r>
              <a:rPr lang="en-US" sz="2400" i="1" dirty="0"/>
              <a:t>Service Providers</a:t>
            </a:r>
            <a:r>
              <a:rPr lang="en-US" sz="2400" dirty="0"/>
              <a:t> (</a:t>
            </a:r>
            <a:r>
              <a:rPr lang="en-US" sz="2400" i="1" dirty="0"/>
              <a:t>SP</a:t>
            </a:r>
            <a:r>
              <a:rPr lang="en-US" sz="2400" dirty="0"/>
              <a:t>) can share their capabilities in order to supply a large amount of services/resources to their clients</a:t>
            </a:r>
            <a:r>
              <a:rPr lang="es-CL" sz="2400" dirty="0"/>
              <a:t> </a:t>
            </a:r>
            <a:r>
              <a:rPr lang="en-US" sz="2400" dirty="0"/>
              <a:t>. </a:t>
            </a:r>
          </a:p>
          <a:p>
            <a:r>
              <a:rPr lang="en-US" sz="2400" dirty="0"/>
              <a:t> The </a:t>
            </a:r>
            <a:r>
              <a:rPr lang="en-US" sz="2400" i="1" dirty="0"/>
              <a:t>Cloud Broker’s</a:t>
            </a:r>
            <a:r>
              <a:rPr lang="en-US" sz="2400" dirty="0"/>
              <a:t> aim is to decentralize the satisfaction of requests using the </a:t>
            </a:r>
            <a:r>
              <a:rPr lang="en-US" sz="2400" i="1" dirty="0"/>
              <a:t>Cloud Exchange</a:t>
            </a:r>
            <a:r>
              <a:rPr lang="en-US" sz="2400" dirty="0"/>
              <a:t> component; for that reason, their main use cases are related to the forwarding of request across the </a:t>
            </a:r>
            <a:r>
              <a:rPr lang="en-US" sz="2400" i="1" dirty="0"/>
              <a:t>Service Provider</a:t>
            </a:r>
            <a:r>
              <a:rPr lang="en-US" sz="2400" dirty="0"/>
              <a:t> and the </a:t>
            </a:r>
            <a:r>
              <a:rPr lang="en-US" sz="2400" i="1" dirty="0"/>
              <a:t>Cloud Exchange</a:t>
            </a:r>
            <a:r>
              <a:rPr lang="en-US" sz="2400" dirty="0"/>
              <a:t>. It is reasonable also to think in the </a:t>
            </a:r>
            <a:r>
              <a:rPr lang="en-US" sz="2400" i="1" dirty="0"/>
              <a:t>Cloud Broker</a:t>
            </a:r>
            <a:r>
              <a:rPr lang="en-US" sz="2400" dirty="0"/>
              <a:t> as a cache. </a:t>
            </a:r>
          </a:p>
          <a:p>
            <a:pPr marL="0" indent="0">
              <a:buNone/>
            </a:pPr>
            <a:endParaRPr lang="en-US" sz="2000" dirty="0"/>
          </a:p>
          <a:p>
            <a:endParaRPr lang="en-US" sz="2000" dirty="0"/>
          </a:p>
          <a:p>
            <a:pPr marL="0" indent="0">
              <a:buNone/>
            </a:pPr>
            <a:endParaRPr lang="en-US" dirty="0"/>
          </a:p>
        </p:txBody>
      </p:sp>
    </p:spTree>
    <p:extLst>
      <p:ext uri="{BB962C8B-B14F-4D97-AF65-F5344CB8AC3E}">
        <p14:creationId xmlns:p14="http://schemas.microsoft.com/office/powerpoint/2010/main" val="308423829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Cloud Federation pattern </a:t>
            </a:r>
          </a:p>
        </p:txBody>
      </p:sp>
      <p:sp>
        <p:nvSpPr>
          <p:cNvPr id="3" name="Content Placeholder 2"/>
          <p:cNvSpPr>
            <a:spLocks noGrp="1"/>
          </p:cNvSpPr>
          <p:nvPr>
            <p:ph idx="1"/>
          </p:nvPr>
        </p:nvSpPr>
        <p:spPr/>
        <p:txBody>
          <a:bodyPr>
            <a:normAutofit/>
          </a:bodyPr>
          <a:lstStyle/>
          <a:p>
            <a:r>
              <a:rPr lang="en-US" dirty="0"/>
              <a:t>A </a:t>
            </a:r>
            <a:r>
              <a:rPr lang="en-US" b="1" dirty="0"/>
              <a:t>Service Provider </a:t>
            </a:r>
            <a:r>
              <a:rPr lang="en-US" dirty="0"/>
              <a:t>is part of a </a:t>
            </a:r>
            <a:r>
              <a:rPr lang="en-US" b="1" dirty="0"/>
              <a:t>Cloud Federation </a:t>
            </a:r>
            <a:r>
              <a:rPr lang="en-US" dirty="0"/>
              <a:t>and</a:t>
            </a:r>
            <a:r>
              <a:rPr lang="en-US" b="1" dirty="0"/>
              <a:t> </a:t>
            </a:r>
            <a:r>
              <a:rPr lang="en-US" dirty="0"/>
              <a:t>processes requests from </a:t>
            </a:r>
            <a:r>
              <a:rPr lang="en-US" b="1" dirty="0"/>
              <a:t>Consumers</a:t>
            </a:r>
            <a:r>
              <a:rPr lang="en-US" dirty="0"/>
              <a:t> through a </a:t>
            </a:r>
            <a:r>
              <a:rPr lang="en-US" b="1" dirty="0"/>
              <a:t>Portal</a:t>
            </a:r>
            <a:r>
              <a:rPr lang="en-US" dirty="0"/>
              <a:t>. The Service Provider can be assembled in different ways such as an aggregation of clouds, a set of peers, implied, etc. The Service Provider performs requests to a </a:t>
            </a:r>
            <a:r>
              <a:rPr lang="en-US" b="1" dirty="0"/>
              <a:t>Cloud Broker</a:t>
            </a:r>
            <a:r>
              <a:rPr lang="en-US" dirty="0"/>
              <a:t>. The Cloud Broker redirects the request to the </a:t>
            </a:r>
            <a:r>
              <a:rPr lang="en-US" b="1" dirty="0"/>
              <a:t>Cloud Exchange </a:t>
            </a:r>
            <a:r>
              <a:rPr lang="en-US" dirty="0"/>
              <a:t>component. The Cloud Exchange consults its </a:t>
            </a:r>
            <a:r>
              <a:rPr lang="en-US" b="1" dirty="0"/>
              <a:t>Catalog</a:t>
            </a:r>
            <a:r>
              <a:rPr lang="en-US" dirty="0"/>
              <a:t> (a.k.a. Information Repository) looking for the best match for the request. The Catalog lists several kinds of </a:t>
            </a:r>
            <a:r>
              <a:rPr lang="en-US" b="1" dirty="0"/>
              <a:t>Services</a:t>
            </a:r>
            <a:r>
              <a:rPr lang="en-US" dirty="0"/>
              <a:t>.  The Cloud Exchange is aware of the condition of the entire system through status information coming from Cloud Brokers. The Catalog is updated considering the information sent by the Cloud Brokers. </a:t>
            </a:r>
          </a:p>
        </p:txBody>
      </p:sp>
    </p:spTree>
    <p:extLst>
      <p:ext uri="{BB962C8B-B14F-4D97-AF65-F5344CB8AC3E}">
        <p14:creationId xmlns:p14="http://schemas.microsoft.com/office/powerpoint/2010/main" val="173773881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
            </a:r>
            <a:br>
              <a:rPr lang="en-US" dirty="0"/>
            </a:br>
            <a:r>
              <a:rPr lang="en-US" dirty="0"/>
              <a:t/>
            </a:r>
            <a:br>
              <a:rPr lang="en-US" dirty="0"/>
            </a:br>
            <a:r>
              <a:rPr lang="en-US" dirty="0"/>
              <a:t>Class diagram of a </a:t>
            </a:r>
            <a:r>
              <a:rPr lang="en-US" i="1" dirty="0"/>
              <a:t>Cloud Federation</a:t>
            </a:r>
            <a:r>
              <a:rPr lang="en-US" dirty="0"/>
              <a:t/>
            </a:r>
            <a:br>
              <a:rPr lang="en-US" dirty="0"/>
            </a:br>
            <a:r>
              <a:rPr lang="en-US" dirty="0"/>
              <a:t> </a:t>
            </a:r>
            <a:br>
              <a:rPr lang="en-US" dirty="0"/>
            </a:br>
            <a:endParaRPr lang="en-US" dirty="0"/>
          </a:p>
        </p:txBody>
      </p:sp>
      <p:pic>
        <p:nvPicPr>
          <p:cNvPr id="3" name="Imagen 8"/>
          <p:cNvPicPr/>
          <p:nvPr/>
        </p:nvPicPr>
        <p:blipFill>
          <a:blip r:embed="rId2" cstate="print">
            <a:extLst>
              <a:ext uri="{BEBA8EAE-BF5A-486C-A8C5-ECC9F3942E4B}">
                <a14:imgProps xmlns:a14="http://schemas.microsoft.com/office/drawing/2010/main">
                  <a14:imgLayer r:embed="rId3">
                    <a14:imgEffect>
                      <a14:brightnessContrast contrast="79000"/>
                    </a14:imgEffect>
                  </a14:imgLayer>
                </a14:imgProps>
              </a:ext>
            </a:extLst>
          </a:blip>
          <a:stretch>
            <a:fillRect/>
          </a:stretch>
        </p:blipFill>
        <p:spPr>
          <a:xfrm>
            <a:off x="2545881" y="1400476"/>
            <a:ext cx="5144703" cy="5188017"/>
          </a:xfrm>
          <a:prstGeom prst="rect">
            <a:avLst/>
          </a:prstGeom>
        </p:spPr>
      </p:pic>
    </p:spTree>
    <p:extLst>
      <p:ext uri="{BB962C8B-B14F-4D97-AF65-F5344CB8AC3E}">
        <p14:creationId xmlns:p14="http://schemas.microsoft.com/office/powerpoint/2010/main" val="43246830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Cloud ecosystems</a:t>
            </a:r>
          </a:p>
        </p:txBody>
      </p:sp>
      <p:sp>
        <p:nvSpPr>
          <p:cNvPr id="3" name="Content Placeholder 2"/>
          <p:cNvSpPr>
            <a:spLocks noGrp="1"/>
          </p:cNvSpPr>
          <p:nvPr>
            <p:ph idx="1"/>
          </p:nvPr>
        </p:nvSpPr>
        <p:spPr/>
        <p:txBody>
          <a:bodyPr>
            <a:normAutofit fontScale="85000" lnSpcReduction="20000"/>
          </a:bodyPr>
          <a:lstStyle/>
          <a:p>
            <a:r>
              <a:rPr lang="en-US" dirty="0"/>
              <a:t>Ecosystems were initially defined from a biological perspective: systems formed by the interaction of a community of organisms with their physical environment</a:t>
            </a:r>
          </a:p>
          <a:p>
            <a:r>
              <a:rPr lang="en-US" dirty="0"/>
              <a:t>The term was later applied to software systems: “a collection of software systems, which are developed and co-evolve in the same environment” </a:t>
            </a:r>
          </a:p>
          <a:p>
            <a:r>
              <a:rPr lang="en-US" dirty="0"/>
              <a:t>Another definition: the expansion of a software product line architecture to include systems outside the product which interact with the product </a:t>
            </a:r>
          </a:p>
          <a:p>
            <a:r>
              <a:rPr lang="en-US" dirty="0"/>
              <a:t>An ecosystem is advantageous to suppliers who can offer a larger variety of products or services,  and to consumers who can find more products to help them reach their business goals</a:t>
            </a:r>
          </a:p>
          <a:p>
            <a:r>
              <a:rPr lang="en-US" dirty="0"/>
              <a:t>Several companies are developing ecosystems around their products, e.g. Cisco, Apple, and Microsoft. </a:t>
            </a:r>
          </a:p>
          <a:p>
            <a:r>
              <a:rPr lang="en-US" dirty="0"/>
              <a:t>In cloud ecosystems their complementary systems may not be produced by the same vendor and may use different protocols although able to interact with other products in the ecosystem. </a:t>
            </a:r>
          </a:p>
        </p:txBody>
      </p:sp>
    </p:spTree>
    <p:extLst>
      <p:ext uri="{BB962C8B-B14F-4D97-AF65-F5344CB8AC3E}">
        <p14:creationId xmlns:p14="http://schemas.microsoft.com/office/powerpoint/2010/main" val="344736208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C6BED-6025-4846-BB4F-53CBA7C7CF00}"/>
              </a:ext>
            </a:extLst>
          </p:cNvPr>
          <p:cNvSpPr>
            <a:spLocks noGrp="1"/>
          </p:cNvSpPr>
          <p:nvPr>
            <p:ph type="title"/>
          </p:nvPr>
        </p:nvSpPr>
        <p:spPr>
          <a:xfrm>
            <a:off x="838200" y="365125"/>
            <a:ext cx="10515600" cy="900597"/>
          </a:xfrm>
        </p:spPr>
        <p:txBody>
          <a:bodyPr/>
          <a:lstStyle/>
          <a:p>
            <a:r>
              <a:rPr lang="en-US" dirty="0">
                <a:solidFill>
                  <a:srgbClr val="000000"/>
                </a:solidFill>
              </a:rPr>
              <a:t>Pattern Diagram of a Cloud Ecosystem</a:t>
            </a:r>
            <a:endParaRPr lang="en-US" dirty="0"/>
          </a:p>
        </p:txBody>
      </p:sp>
      <p:pic>
        <p:nvPicPr>
          <p:cNvPr id="3" name="Picture 2">
            <a:extLst>
              <a:ext uri="{FF2B5EF4-FFF2-40B4-BE49-F238E27FC236}">
                <a16:creationId xmlns:a16="http://schemas.microsoft.com/office/drawing/2014/main" id="{1CDF82A6-4F06-498C-98E4-E276C3B54239}"/>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982972" y="1467294"/>
            <a:ext cx="7852144" cy="4906926"/>
          </a:xfrm>
          <a:prstGeom prst="rect">
            <a:avLst/>
          </a:prstGeom>
          <a:noFill/>
          <a:ln>
            <a:noFill/>
          </a:ln>
        </p:spPr>
      </p:pic>
    </p:spTree>
    <p:extLst>
      <p:ext uri="{BB962C8B-B14F-4D97-AF65-F5344CB8AC3E}">
        <p14:creationId xmlns:p14="http://schemas.microsoft.com/office/powerpoint/2010/main" val="111699248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889000" y="190500"/>
            <a:ext cx="11303000" cy="6565900"/>
          </a:xfrm>
        </p:spPr>
        <p:txBody>
          <a:bodyPr>
            <a:normAutofit fontScale="92500" lnSpcReduction="20000"/>
          </a:bodyPr>
          <a:lstStyle/>
          <a:p>
            <a:r>
              <a:rPr lang="en-US" dirty="0">
                <a:solidFill>
                  <a:srgbClr val="000000"/>
                </a:solidFill>
              </a:rPr>
              <a:t>The core pattern of this ecosystem is the Cloud Reference Architecture (Cloud RA) . </a:t>
            </a:r>
          </a:p>
          <a:p>
            <a:r>
              <a:rPr lang="en-US" dirty="0">
                <a:solidFill>
                  <a:srgbClr val="000000"/>
                </a:solidFill>
              </a:rPr>
              <a:t>Addition of security patterns to a Cloud RA converts it into a Cloud Security RA (Cloud SRA). The Cloud SRA includes security patterns for Authentication, Authorization, and Logging, among others, which can help control known threats to the cloud  </a:t>
            </a:r>
          </a:p>
          <a:p>
            <a:r>
              <a:rPr lang="en-US" dirty="0">
                <a:solidFill>
                  <a:srgbClr val="000000"/>
                </a:solidFill>
              </a:rPr>
              <a:t>Patterns that describe how regulations apply to the Cloud RA are included in the Cloud Compliant RA </a:t>
            </a:r>
          </a:p>
          <a:p>
            <a:r>
              <a:rPr lang="en-US" dirty="0">
                <a:solidFill>
                  <a:srgbClr val="000000"/>
                </a:solidFill>
              </a:rPr>
              <a:t>Other components of the ecosystem include the service layers of a cloud, IaaS, PaaS and SaaS .</a:t>
            </a:r>
          </a:p>
          <a:p>
            <a:r>
              <a:rPr lang="en-US" dirty="0">
                <a:solidFill>
                  <a:srgbClr val="000000"/>
                </a:solidFill>
              </a:rPr>
              <a:t>Network Functions Virtualization (NFV) is a network architecture where network functions are provisioned in software using virtualization.</a:t>
            </a:r>
          </a:p>
          <a:p>
            <a:r>
              <a:rPr lang="en-US" dirty="0">
                <a:solidFill>
                  <a:srgbClr val="000000"/>
                </a:solidFill>
              </a:rPr>
              <a:t>Filtering functions are provided by Cloud Web Application Firewalls (Cloud WAF) and Security Group Firewalls (</a:t>
            </a:r>
            <a:r>
              <a:rPr lang="en-US" dirty="0" err="1">
                <a:solidFill>
                  <a:srgbClr val="000000"/>
                </a:solidFill>
              </a:rPr>
              <a:t>SecGroup</a:t>
            </a:r>
            <a:r>
              <a:rPr lang="en-US" dirty="0">
                <a:solidFill>
                  <a:srgbClr val="000000"/>
                </a:solidFill>
              </a:rPr>
              <a:t> FW). </a:t>
            </a:r>
          </a:p>
          <a:p>
            <a:r>
              <a:rPr lang="en-US" dirty="0">
                <a:solidFill>
                  <a:srgbClr val="000000"/>
                </a:solidFill>
              </a:rPr>
              <a:t>Cloud Access Security Brokers (CASBs) are security enforcement points between consumers and service providers that apply security controls to access cloud services, usually SaaS services.</a:t>
            </a:r>
          </a:p>
          <a:p>
            <a:r>
              <a:rPr lang="en-US" dirty="0">
                <a:solidFill>
                  <a:srgbClr val="000000"/>
                </a:solidFill>
              </a:rPr>
              <a:t>Recent entities that have been added to this ecosystem include containers and fog computing. </a:t>
            </a:r>
          </a:p>
        </p:txBody>
      </p:sp>
      <p:sp>
        <p:nvSpPr>
          <p:cNvPr id="3" name="Slide Number Placeholder 2"/>
          <p:cNvSpPr>
            <a:spLocks noGrp="1"/>
          </p:cNvSpPr>
          <p:nvPr>
            <p:ph type="sldNum" sz="quarter" idx="12"/>
          </p:nvPr>
        </p:nvSpPr>
        <p:spPr/>
        <p:txBody>
          <a:bodyPr/>
          <a:lstStyle/>
          <a:p>
            <a:fld id="{48006731-E88F-4A98-8123-F909F2262B54}" type="slidenum">
              <a:rPr lang="en-US" smtClean="0"/>
              <a:t>109</a:t>
            </a:fld>
            <a:endParaRPr lang="en-US"/>
          </a:p>
        </p:txBody>
      </p:sp>
    </p:spTree>
    <p:extLst>
      <p:ext uri="{BB962C8B-B14F-4D97-AF65-F5344CB8AC3E}">
        <p14:creationId xmlns:p14="http://schemas.microsoft.com/office/powerpoint/2010/main" val="402289184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p:cNvSpPr>
            <a:spLocks noGrp="1"/>
          </p:cNvSpPr>
          <p:nvPr>
            <p:ph type="title"/>
          </p:nvPr>
        </p:nvSpPr>
        <p:spPr/>
        <p:txBody>
          <a:bodyPr/>
          <a:lstStyle/>
          <a:p>
            <a:pPr eaLnBrk="1" hangingPunct="1"/>
            <a:r>
              <a:rPr lang="en-US" dirty="0"/>
              <a:t>Cloud Deployment</a:t>
            </a:r>
          </a:p>
        </p:txBody>
      </p:sp>
      <p:sp>
        <p:nvSpPr>
          <p:cNvPr id="28674" name="Rectangle 3"/>
          <p:cNvSpPr>
            <a:spLocks noGrp="1"/>
          </p:cNvSpPr>
          <p:nvPr>
            <p:ph type="body" idx="1"/>
          </p:nvPr>
        </p:nvSpPr>
        <p:spPr/>
        <p:txBody>
          <a:bodyPr/>
          <a:lstStyle/>
          <a:p>
            <a:pPr eaLnBrk="1" hangingPunct="1">
              <a:lnSpc>
                <a:spcPct val="80000"/>
              </a:lnSpc>
            </a:pPr>
            <a:r>
              <a:rPr lang="en-US" sz="2400" b="1" dirty="0"/>
              <a:t>Public</a:t>
            </a:r>
            <a:r>
              <a:rPr lang="en-US" sz="2400" dirty="0"/>
              <a:t> – public clouds are run by third party providers. They provide services to any client who pays for their services. Public clouds are preferable for non-critical applications that are related to few core processes of the organization.</a:t>
            </a:r>
          </a:p>
          <a:p>
            <a:pPr eaLnBrk="1" hangingPunct="1">
              <a:lnSpc>
                <a:spcPct val="80000"/>
              </a:lnSpc>
            </a:pPr>
            <a:r>
              <a:rPr lang="en-US" sz="2400" b="1" dirty="0"/>
              <a:t>Private</a:t>
            </a:r>
            <a:r>
              <a:rPr lang="en-US" sz="2400" dirty="0"/>
              <a:t> – private clouds are built for the exclusive use of an institution, providing strong control over data, security, and quality of service. Private clouds can be built and managed by the organization or by a cloud provider. </a:t>
            </a:r>
          </a:p>
          <a:p>
            <a:pPr eaLnBrk="1" hangingPunct="1">
              <a:lnSpc>
                <a:spcPct val="80000"/>
              </a:lnSpc>
            </a:pPr>
            <a:r>
              <a:rPr lang="en-US" sz="2400" b="1" dirty="0"/>
              <a:t>Hybrid</a:t>
            </a:r>
            <a:r>
              <a:rPr lang="en-US" sz="2400" dirty="0"/>
              <a:t> – combines the two previous approaches. Hybrid clouds are environments in which an organization manages some resources in-house and uses external clouds for other services. </a:t>
            </a:r>
          </a:p>
          <a:p>
            <a:pPr eaLnBrk="1" hangingPunct="1">
              <a:lnSpc>
                <a:spcPct val="80000"/>
              </a:lnSpc>
            </a:pPr>
            <a:r>
              <a:rPr lang="en-US" sz="2400" b="1" dirty="0"/>
              <a:t>Community</a:t>
            </a:r>
            <a:r>
              <a:rPr lang="en-US" sz="2400" dirty="0"/>
              <a:t> – community clouds might be established where different organizations that share similar requirements want to share the infrastructure. Community clouds can  be deployed using any of the three models mentioned before.</a:t>
            </a:r>
          </a:p>
        </p:txBody>
      </p:sp>
    </p:spTree>
    <p:extLst>
      <p:ext uri="{BB962C8B-B14F-4D97-AF65-F5344CB8AC3E}">
        <p14:creationId xmlns:p14="http://schemas.microsoft.com/office/powerpoint/2010/main" val="97348990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cap="none" dirty="0">
                <a:solidFill>
                  <a:srgbClr val="000000"/>
                </a:solidFill>
              </a:rPr>
              <a:t>Software Container</a:t>
            </a:r>
          </a:p>
        </p:txBody>
      </p:sp>
      <p:sp>
        <p:nvSpPr>
          <p:cNvPr id="3" name="Content Placeholder 2"/>
          <p:cNvSpPr>
            <a:spLocks noGrp="1"/>
          </p:cNvSpPr>
          <p:nvPr>
            <p:ph idx="1"/>
          </p:nvPr>
        </p:nvSpPr>
        <p:spPr>
          <a:xfrm>
            <a:off x="1371600" y="2286000"/>
            <a:ext cx="5077326" cy="3581400"/>
          </a:xfrm>
        </p:spPr>
        <p:txBody>
          <a:bodyPr>
            <a:normAutofit/>
          </a:bodyPr>
          <a:lstStyle/>
          <a:p>
            <a:r>
              <a:rPr lang="en-US" i="1" dirty="0">
                <a:solidFill>
                  <a:srgbClr val="000000"/>
                </a:solidFill>
              </a:rPr>
              <a:t>Intent:</a:t>
            </a:r>
            <a:r>
              <a:rPr lang="en-US" dirty="0">
                <a:solidFill>
                  <a:srgbClr val="000000"/>
                </a:solidFill>
              </a:rPr>
              <a:t/>
            </a:r>
            <a:br>
              <a:rPr lang="en-US" dirty="0">
                <a:solidFill>
                  <a:srgbClr val="000000"/>
                </a:solidFill>
              </a:rPr>
            </a:br>
            <a:r>
              <a:rPr lang="en-US" sz="1800" dirty="0">
                <a:solidFill>
                  <a:srgbClr val="000000"/>
                </a:solidFill>
              </a:rPr>
              <a:t>A Software Container provides an execution environment for applications sharing a host OS, binaries, and libraries with other containers with strong isolation between them. </a:t>
            </a:r>
          </a:p>
          <a:p>
            <a:r>
              <a:rPr lang="en-US" sz="1800" dirty="0">
                <a:solidFill>
                  <a:srgbClr val="000000"/>
                </a:solidFill>
              </a:rPr>
              <a:t>Containers are lightweight, portable, extensible, reliable, and secure.</a:t>
            </a:r>
          </a:p>
          <a:p>
            <a:r>
              <a:rPr lang="en-US" sz="1800" dirty="0">
                <a:solidFill>
                  <a:srgbClr val="000000"/>
                </a:solidFill>
              </a:rPr>
              <a:t>Docker is a popular example of software containers.</a:t>
            </a:r>
          </a:p>
          <a:p>
            <a:endParaRPr lang="en-US" sz="1800" dirty="0">
              <a:solidFill>
                <a:srgbClr val="000000"/>
              </a:solidFill>
            </a:endParaRPr>
          </a:p>
        </p:txBody>
      </p:sp>
      <p:pic>
        <p:nvPicPr>
          <p:cNvPr id="4"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753617" y="3902324"/>
            <a:ext cx="3219183" cy="16519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753617" y="1428750"/>
            <a:ext cx="3219183" cy="21267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p:cNvSpPr txBox="1"/>
          <p:nvPr/>
        </p:nvSpPr>
        <p:spPr>
          <a:xfrm>
            <a:off x="7421059" y="5657671"/>
            <a:ext cx="3884298" cy="646331"/>
          </a:xfrm>
          <a:prstGeom prst="rect">
            <a:avLst/>
          </a:prstGeom>
          <a:noFill/>
        </p:spPr>
        <p:txBody>
          <a:bodyPr wrap="square" rtlCol="0">
            <a:spAutoFit/>
          </a:bodyPr>
          <a:lstStyle/>
          <a:p>
            <a:pPr algn="ctr"/>
            <a:r>
              <a:rPr lang="en-US" altLang="en-US" sz="1200" dirty="0">
                <a:solidFill>
                  <a:srgbClr val="000000"/>
                </a:solidFill>
              </a:rPr>
              <a:t>Figure 1. “Two containers sharing one OS” </a:t>
            </a:r>
            <a:br>
              <a:rPr lang="en-US" altLang="en-US" sz="1200" dirty="0">
                <a:solidFill>
                  <a:srgbClr val="000000"/>
                </a:solidFill>
              </a:rPr>
            </a:br>
            <a:r>
              <a:rPr lang="en-US" altLang="en-US" sz="1200" dirty="0">
                <a:solidFill>
                  <a:srgbClr val="000000"/>
                </a:solidFill>
              </a:rPr>
              <a:t>vs “A Virtual machine”</a:t>
            </a:r>
          </a:p>
          <a:p>
            <a:pPr algn="ctr"/>
            <a:endParaRPr lang="en-US" sz="1200" dirty="0">
              <a:solidFill>
                <a:srgbClr val="000000"/>
              </a:solidFill>
            </a:endParaRPr>
          </a:p>
        </p:txBody>
      </p:sp>
      <p:sp>
        <p:nvSpPr>
          <p:cNvPr id="7" name="Slide Number Placeholder 6"/>
          <p:cNvSpPr>
            <a:spLocks noGrp="1"/>
          </p:cNvSpPr>
          <p:nvPr>
            <p:ph type="sldNum" sz="quarter" idx="12"/>
          </p:nvPr>
        </p:nvSpPr>
        <p:spPr/>
        <p:txBody>
          <a:bodyPr/>
          <a:lstStyle/>
          <a:p>
            <a:fld id="{48006731-E88F-4A98-8123-F909F2262B54}" type="slidenum">
              <a:rPr lang="en-US" smtClean="0">
                <a:solidFill>
                  <a:srgbClr val="000000"/>
                </a:solidFill>
              </a:rPr>
              <a:t>110</a:t>
            </a:fld>
            <a:endParaRPr lang="en-US">
              <a:solidFill>
                <a:srgbClr val="000000"/>
              </a:solidFill>
            </a:endParaRPr>
          </a:p>
        </p:txBody>
      </p:sp>
    </p:spTree>
    <p:extLst>
      <p:ext uri="{BB962C8B-B14F-4D97-AF65-F5344CB8AC3E}">
        <p14:creationId xmlns:p14="http://schemas.microsoft.com/office/powerpoint/2010/main" val="24188536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3013" y="365125"/>
            <a:ext cx="10515600" cy="1325563"/>
          </a:xfrm>
        </p:spPr>
        <p:txBody>
          <a:bodyPr>
            <a:normAutofit/>
          </a:bodyPr>
          <a:lstStyle/>
          <a:p>
            <a:r>
              <a:rPr lang="en-US" sz="4000" cap="none" dirty="0"/>
              <a:t>The Software Container Pattern</a:t>
            </a:r>
            <a:endParaRPr lang="en-US" sz="4000" dirty="0"/>
          </a:p>
        </p:txBody>
      </p:sp>
      <p:sp>
        <p:nvSpPr>
          <p:cNvPr id="3" name="Content Placeholder 2"/>
          <p:cNvSpPr>
            <a:spLocks noGrp="1"/>
          </p:cNvSpPr>
          <p:nvPr>
            <p:ph idx="1"/>
          </p:nvPr>
        </p:nvSpPr>
        <p:spPr>
          <a:xfrm>
            <a:off x="533219" y="2011680"/>
            <a:ext cx="5842182" cy="4206240"/>
          </a:xfrm>
        </p:spPr>
        <p:txBody>
          <a:bodyPr>
            <a:normAutofit fontScale="77500" lnSpcReduction="20000"/>
          </a:bodyPr>
          <a:lstStyle/>
          <a:p>
            <a:r>
              <a:rPr lang="en-US" dirty="0"/>
              <a:t>A </a:t>
            </a:r>
            <a:r>
              <a:rPr lang="en-US" b="1" dirty="0"/>
              <a:t>Container</a:t>
            </a:r>
            <a:r>
              <a:rPr lang="en-US" dirty="0"/>
              <a:t> controls a set of Applications sharing a Host OS that provides a set of Resources. </a:t>
            </a:r>
          </a:p>
          <a:p>
            <a:r>
              <a:rPr lang="en-US" dirty="0"/>
              <a:t>An </a:t>
            </a:r>
            <a:r>
              <a:rPr lang="en-US" b="1" dirty="0"/>
              <a:t>Interceptor</a:t>
            </a:r>
            <a:r>
              <a:rPr lang="en-US" dirty="0"/>
              <a:t> mediates the services provided to the application by the container. </a:t>
            </a:r>
          </a:p>
          <a:p>
            <a:r>
              <a:rPr lang="en-US" dirty="0"/>
              <a:t>Applications hosted in containers can be accessed remotely through </a:t>
            </a:r>
            <a:r>
              <a:rPr lang="en-US" b="1" dirty="0"/>
              <a:t>Proxies</a:t>
            </a:r>
            <a:r>
              <a:rPr lang="en-US" dirty="0"/>
              <a:t>, where the Container acts as a broker. </a:t>
            </a:r>
          </a:p>
          <a:p>
            <a:r>
              <a:rPr lang="en-US" dirty="0"/>
              <a:t>The </a:t>
            </a:r>
            <a:r>
              <a:rPr lang="en-US" b="1" dirty="0"/>
              <a:t>client</a:t>
            </a:r>
            <a:r>
              <a:rPr lang="en-US" dirty="0"/>
              <a:t> interacts with the </a:t>
            </a:r>
            <a:r>
              <a:rPr lang="en-US" b="1" dirty="0"/>
              <a:t>Application Proxy</a:t>
            </a:r>
            <a:r>
              <a:rPr lang="en-US" dirty="0"/>
              <a:t>, which represents the application. </a:t>
            </a:r>
          </a:p>
          <a:p>
            <a:r>
              <a:rPr lang="en-US" dirty="0"/>
              <a:t>The </a:t>
            </a:r>
            <a:r>
              <a:rPr lang="en-US" b="1" dirty="0"/>
              <a:t>application</a:t>
            </a:r>
            <a:r>
              <a:rPr lang="en-US" dirty="0"/>
              <a:t> interacts with the </a:t>
            </a:r>
            <a:r>
              <a:rPr lang="en-US" b="1" dirty="0"/>
              <a:t>Client Proxy</a:t>
            </a:r>
            <a:r>
              <a:rPr lang="en-US" dirty="0"/>
              <a:t>, which represents the client. </a:t>
            </a:r>
          </a:p>
          <a:p>
            <a:r>
              <a:rPr lang="en-US" dirty="0"/>
              <a:t>The Container provides a set of </a:t>
            </a:r>
            <a:r>
              <a:rPr lang="en-US" b="1" dirty="0"/>
              <a:t>Services</a:t>
            </a:r>
            <a:r>
              <a:rPr lang="en-US" dirty="0"/>
              <a:t> to the applications.</a:t>
            </a:r>
          </a:p>
          <a:p>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b="4133"/>
          <a:stretch/>
        </p:blipFill>
        <p:spPr>
          <a:xfrm>
            <a:off x="6635750" y="1823720"/>
            <a:ext cx="5394960" cy="4361180"/>
          </a:xfrm>
          <a:prstGeom prst="rect">
            <a:avLst/>
          </a:prstGeom>
        </p:spPr>
      </p:pic>
      <p:sp>
        <p:nvSpPr>
          <p:cNvPr id="5" name="Rectangle 4"/>
          <p:cNvSpPr/>
          <p:nvPr/>
        </p:nvSpPr>
        <p:spPr>
          <a:xfrm>
            <a:off x="7068743" y="6210300"/>
            <a:ext cx="3828292" cy="276999"/>
          </a:xfrm>
          <a:prstGeom prst="rect">
            <a:avLst/>
          </a:prstGeom>
        </p:spPr>
        <p:txBody>
          <a:bodyPr wrap="none">
            <a:spAutoFit/>
          </a:bodyPr>
          <a:lstStyle/>
          <a:p>
            <a:r>
              <a:rPr lang="en-US" sz="1200" dirty="0"/>
              <a:t>Figure: Class Diagram for Software Container Pattern</a:t>
            </a:r>
          </a:p>
        </p:txBody>
      </p:sp>
      <p:sp>
        <p:nvSpPr>
          <p:cNvPr id="6" name="Footer Placeholder 5"/>
          <p:cNvSpPr>
            <a:spLocks noGrp="1"/>
          </p:cNvSpPr>
          <p:nvPr>
            <p:ph type="ftr" sz="quarter" idx="11"/>
          </p:nvPr>
        </p:nvSpPr>
        <p:spPr/>
        <p:txBody>
          <a:bodyPr/>
          <a:lstStyle/>
          <a:p>
            <a:r>
              <a:rPr lang="en-US"/>
              <a:t>Secure Systems Group Talk</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111</a:t>
            </a:fld>
            <a:endParaRPr lang="en-US" dirty="0"/>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0223" y="6272557"/>
            <a:ext cx="481337" cy="365352"/>
          </a:xfrm>
          <a:prstGeom prst="rect">
            <a:avLst/>
          </a:prstGeom>
        </p:spPr>
      </p:pic>
    </p:spTree>
    <p:extLst>
      <p:ext uri="{BB962C8B-B14F-4D97-AF65-F5344CB8AC3E}">
        <p14:creationId xmlns:p14="http://schemas.microsoft.com/office/powerpoint/2010/main" val="232901518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833220"/>
          </a:xfrm>
        </p:spPr>
        <p:txBody>
          <a:bodyPr/>
          <a:lstStyle/>
          <a:p>
            <a:r>
              <a:rPr lang="en-US" dirty="0"/>
              <a:t>Another view of a cloud Cloud Ecosystem</a:t>
            </a:r>
          </a:p>
        </p:txBody>
      </p:sp>
      <p:sp>
        <p:nvSpPr>
          <p:cNvPr id="6" name="Slide Number Placeholder 5"/>
          <p:cNvSpPr>
            <a:spLocks noGrp="1"/>
          </p:cNvSpPr>
          <p:nvPr>
            <p:ph type="sldNum" sz="quarter" idx="12"/>
          </p:nvPr>
        </p:nvSpPr>
        <p:spPr/>
        <p:txBody>
          <a:bodyPr/>
          <a:lstStyle/>
          <a:p>
            <a:fld id="{6D22F896-40B5-4ADD-8801-0D06FADFA095}" type="slidenum">
              <a:rPr lang="en-US" smtClean="0"/>
              <a:t>112</a:t>
            </a:fld>
            <a:endParaRPr lang="en-US" dirty="0"/>
          </a:p>
        </p:txBody>
      </p:sp>
      <p:pic>
        <p:nvPicPr>
          <p:cNvPr id="9" name="Picture 8"/>
          <p:cNvPicPr/>
          <p:nvPr/>
        </p:nvPicPr>
        <p:blipFill>
          <a:blip r:embed="rId3">
            <a:extLst>
              <a:ext uri="{28A0092B-C50C-407E-A947-70E740481C1C}">
                <a14:useLocalDpi xmlns:a14="http://schemas.microsoft.com/office/drawing/2010/main" val="0"/>
              </a:ext>
            </a:extLst>
          </a:blip>
          <a:stretch>
            <a:fillRect/>
          </a:stretch>
        </p:blipFill>
        <p:spPr>
          <a:xfrm>
            <a:off x="2608445" y="1289785"/>
            <a:ext cx="6463365" cy="5115828"/>
          </a:xfrm>
          <a:prstGeom prst="rect">
            <a:avLst/>
          </a:prstGeom>
        </p:spPr>
      </p:pic>
    </p:spTree>
    <p:extLst>
      <p:ext uri="{BB962C8B-B14F-4D97-AF65-F5344CB8AC3E}">
        <p14:creationId xmlns:p14="http://schemas.microsoft.com/office/powerpoint/2010/main" val="144996062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Solution</a:t>
            </a:r>
          </a:p>
        </p:txBody>
      </p:sp>
      <p:sp>
        <p:nvSpPr>
          <p:cNvPr id="3" name="Content Placeholder 2"/>
          <p:cNvSpPr>
            <a:spLocks noGrp="1"/>
          </p:cNvSpPr>
          <p:nvPr>
            <p:ph sz="half" idx="1"/>
          </p:nvPr>
        </p:nvSpPr>
        <p:spPr>
          <a:xfrm>
            <a:off x="570223" y="2000882"/>
            <a:ext cx="7197721" cy="4171318"/>
          </a:xfrm>
        </p:spPr>
        <p:txBody>
          <a:bodyPr>
            <a:normAutofit fontScale="55000" lnSpcReduction="20000"/>
          </a:bodyPr>
          <a:lstStyle/>
          <a:p>
            <a:r>
              <a:rPr lang="en-US" dirty="0"/>
              <a:t>Provide a high level controller, a </a:t>
            </a:r>
            <a:r>
              <a:rPr lang="en-US" b="1" dirty="0"/>
              <a:t>Container Manager,</a:t>
            </a:r>
            <a:r>
              <a:rPr lang="en-US" dirty="0"/>
              <a:t> which can orchestrate and manage the execution of clusters of </a:t>
            </a:r>
            <a:r>
              <a:rPr lang="en-US" b="1" dirty="0"/>
              <a:t>Containers</a:t>
            </a:r>
            <a:r>
              <a:rPr lang="en-US" dirty="0"/>
              <a:t> across multiple </a:t>
            </a:r>
            <a:r>
              <a:rPr lang="en-US" b="1" dirty="0"/>
              <a:t>hosts</a:t>
            </a:r>
            <a:r>
              <a:rPr lang="en-US" dirty="0"/>
              <a:t>. </a:t>
            </a:r>
          </a:p>
          <a:p>
            <a:r>
              <a:rPr lang="en-US" dirty="0"/>
              <a:t>A container manager manages a diverse set of containers and their mutual dependencies and interactions by grouping closely related containers into sets, named </a:t>
            </a:r>
            <a:r>
              <a:rPr lang="en-US" b="1" dirty="0"/>
              <a:t>Coherent Units (CU). </a:t>
            </a:r>
            <a:r>
              <a:rPr lang="en-US" dirty="0"/>
              <a:t> Containers in a CU are managed as a single entity. They have the same lifecycle, same environment as they share resources on the same host.</a:t>
            </a:r>
          </a:p>
          <a:p>
            <a:r>
              <a:rPr lang="en-US" dirty="0"/>
              <a:t> The </a:t>
            </a:r>
            <a:r>
              <a:rPr lang="en-US" b="1" dirty="0"/>
              <a:t>Scheduler </a:t>
            </a:r>
            <a:r>
              <a:rPr lang="en-US" dirty="0"/>
              <a:t>assigns CUs to hosts which meet requirements such as resources. </a:t>
            </a:r>
          </a:p>
          <a:p>
            <a:r>
              <a:rPr lang="en-US" dirty="0"/>
              <a:t>The </a:t>
            </a:r>
            <a:r>
              <a:rPr lang="en-US" b="1" dirty="0"/>
              <a:t>Overlay Network</a:t>
            </a:r>
            <a:r>
              <a:rPr lang="en-US" dirty="0"/>
              <a:t> allows CUs to communicate with each other within and across hosts by providing a consistent networking interface. Each CU is assigned an IP address (it can change as hosts are changed). </a:t>
            </a:r>
          </a:p>
          <a:p>
            <a:r>
              <a:rPr lang="en-US" dirty="0"/>
              <a:t>The </a:t>
            </a:r>
            <a:r>
              <a:rPr lang="en-US" b="1" dirty="0"/>
              <a:t>Discovery Service</a:t>
            </a:r>
            <a:r>
              <a:rPr lang="en-US" dirty="0"/>
              <a:t> allows processes and services in a cluster to locate and communicate with each other. </a:t>
            </a:r>
          </a:p>
          <a:p>
            <a:r>
              <a:rPr lang="en-US" dirty="0"/>
              <a:t>The </a:t>
            </a:r>
            <a:r>
              <a:rPr lang="en-US" b="1" dirty="0"/>
              <a:t>State Storage </a:t>
            </a:r>
            <a:r>
              <a:rPr lang="en-US" dirty="0"/>
              <a:t>stores information about cluster states and provides this data for scheduling and orchestration. </a:t>
            </a:r>
          </a:p>
          <a:p>
            <a:r>
              <a:rPr lang="en-US" dirty="0"/>
              <a:t>The </a:t>
            </a:r>
            <a:r>
              <a:rPr lang="en-US" b="1" dirty="0"/>
              <a:t>Resource Monitor </a:t>
            </a:r>
            <a:r>
              <a:rPr lang="en-US" dirty="0"/>
              <a:t>collects and provides health and resource allocation/usage data for each host. </a:t>
            </a:r>
          </a:p>
        </p:txBody>
      </p:sp>
      <p:sp>
        <p:nvSpPr>
          <p:cNvPr id="4" name="Footer Placeholder 3"/>
          <p:cNvSpPr>
            <a:spLocks noGrp="1"/>
          </p:cNvSpPr>
          <p:nvPr>
            <p:ph type="ftr" sz="quarter" idx="11"/>
          </p:nvPr>
        </p:nvSpPr>
        <p:spPr/>
        <p:txBody>
          <a:bodyPr/>
          <a:lstStyle/>
          <a:p>
            <a:r>
              <a:rPr lang="en-US"/>
              <a:t>Secure Systems Group Talk</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113</a:t>
            </a:fld>
            <a:endParaRPr lang="en-US" dirty="0"/>
          </a:p>
        </p:txBody>
      </p:sp>
      <p:sp>
        <p:nvSpPr>
          <p:cNvPr id="8" name="Rectangle 7"/>
          <p:cNvSpPr/>
          <p:nvPr/>
        </p:nvSpPr>
        <p:spPr>
          <a:xfrm>
            <a:off x="7802712" y="5792537"/>
            <a:ext cx="3988592" cy="276999"/>
          </a:xfrm>
          <a:prstGeom prst="rect">
            <a:avLst/>
          </a:prstGeom>
        </p:spPr>
        <p:txBody>
          <a:bodyPr wrap="none">
            <a:spAutoFit/>
          </a:bodyPr>
          <a:lstStyle/>
          <a:p>
            <a:pPr>
              <a:spcAft>
                <a:spcPts val="1200"/>
              </a:spcAft>
            </a:pPr>
            <a:r>
              <a:rPr lang="en-US" sz="1200" dirty="0">
                <a:latin typeface="NewCenturySchlbk-Roman"/>
                <a:ea typeface="Times New Roman" panose="02020603050405020304" pitchFamily="18" charset="0"/>
                <a:cs typeface="Times New Roman" panose="02020603050405020304" pitchFamily="18" charset="0"/>
              </a:rPr>
              <a:t>Figure. Class diagram of the Container Manager pattern</a:t>
            </a:r>
            <a:endParaRPr lang="en-US" sz="1200" dirty="0">
              <a:effectLst/>
              <a:latin typeface="NewCenturySchlbk-Roman"/>
              <a:ea typeface="Times New Roman" panose="02020603050405020304" pitchFamily="18" charset="0"/>
              <a:cs typeface="Times New Roman" panose="02020603050405020304" pitchFamily="18" charset="0"/>
            </a:endParaRPr>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0223" y="6272557"/>
            <a:ext cx="481337" cy="365352"/>
          </a:xfrm>
          <a:prstGeom prst="rect">
            <a:avLst/>
          </a:prstGeom>
        </p:spPr>
      </p:pic>
      <p:pic>
        <p:nvPicPr>
          <p:cNvPr id="10" name="Picture 9"/>
          <p:cNvPicPr/>
          <p:nvPr/>
        </p:nvPicPr>
        <p:blipFill>
          <a:blip r:embed="rId3">
            <a:extLst>
              <a:ext uri="{28A0092B-C50C-407E-A947-70E740481C1C}">
                <a14:useLocalDpi xmlns:a14="http://schemas.microsoft.com/office/drawing/2010/main" val="0"/>
              </a:ext>
            </a:extLst>
          </a:blip>
          <a:stretch>
            <a:fillRect/>
          </a:stretch>
        </p:blipFill>
        <p:spPr>
          <a:xfrm>
            <a:off x="7767944" y="2000882"/>
            <a:ext cx="4023360" cy="3764915"/>
          </a:xfrm>
          <a:prstGeom prst="rect">
            <a:avLst/>
          </a:prstGeom>
        </p:spPr>
      </p:pic>
    </p:spTree>
    <p:extLst>
      <p:ext uri="{BB962C8B-B14F-4D97-AF65-F5344CB8AC3E}">
        <p14:creationId xmlns:p14="http://schemas.microsoft.com/office/powerpoint/2010/main" val="81884390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References</a:t>
            </a:r>
          </a:p>
        </p:txBody>
      </p:sp>
      <p:sp>
        <p:nvSpPr>
          <p:cNvPr id="3" name="Content Placeholder 2"/>
          <p:cNvSpPr>
            <a:spLocks noGrp="1"/>
          </p:cNvSpPr>
          <p:nvPr>
            <p:ph idx="1"/>
          </p:nvPr>
        </p:nvSpPr>
        <p:spPr/>
        <p:txBody>
          <a:bodyPr>
            <a:normAutofit/>
          </a:bodyPr>
          <a:lstStyle/>
          <a:p>
            <a:r>
              <a:rPr lang="en-US" sz="1900" dirty="0"/>
              <a:t>K. </a:t>
            </a:r>
            <a:r>
              <a:rPr lang="en-US" sz="1900" dirty="0" err="1"/>
              <a:t>Beckers</a:t>
            </a:r>
            <a:r>
              <a:rPr lang="en-US" sz="1900" dirty="0"/>
              <a:t>, I. </a:t>
            </a:r>
            <a:r>
              <a:rPr lang="en-US" sz="1900" dirty="0" err="1"/>
              <a:t>Coté</a:t>
            </a:r>
            <a:r>
              <a:rPr lang="en-US" sz="1900" dirty="0"/>
              <a:t>, S. </a:t>
            </a:r>
            <a:r>
              <a:rPr lang="en-US" sz="1900" dirty="0" err="1"/>
              <a:t>Fassbender</a:t>
            </a:r>
            <a:r>
              <a:rPr lang="en-US" sz="1900" dirty="0"/>
              <a:t>, M. </a:t>
            </a:r>
            <a:r>
              <a:rPr lang="en-US" sz="1900" dirty="0" err="1"/>
              <a:t>Heisel</a:t>
            </a:r>
            <a:r>
              <a:rPr lang="en-US" sz="1900" dirty="0"/>
              <a:t>, and S. </a:t>
            </a:r>
            <a:r>
              <a:rPr lang="en-US" sz="1900" dirty="0" err="1"/>
              <a:t>Hofbauer</a:t>
            </a:r>
            <a:r>
              <a:rPr lang="en-US" sz="1900" dirty="0"/>
              <a:t>, “A pattern-based method for establishing a cloud-specific information security management system”, </a:t>
            </a:r>
            <a:r>
              <a:rPr lang="en-US" sz="1900" i="1" dirty="0"/>
              <a:t>Requirements Eng</a:t>
            </a:r>
            <a:r>
              <a:rPr lang="en-US" sz="1900" dirty="0"/>
              <a:t>. vol. 18, 2013, 343-395.</a:t>
            </a:r>
          </a:p>
          <a:p>
            <a:r>
              <a:rPr lang="en-US" sz="1900" dirty="0"/>
              <a:t>[Fer15] E.B. Fernandez, </a:t>
            </a:r>
            <a:r>
              <a:rPr lang="en-US" sz="1900" dirty="0" err="1"/>
              <a:t>Nobukazu</a:t>
            </a:r>
            <a:r>
              <a:rPr lang="en-US" sz="1900" dirty="0"/>
              <a:t> Yoshioka, Hironori </a:t>
            </a:r>
            <a:r>
              <a:rPr lang="en-US" sz="1900" dirty="0" err="1"/>
              <a:t>Washizaki</a:t>
            </a:r>
            <a:r>
              <a:rPr lang="en-US" sz="1900" dirty="0"/>
              <a:t>, “Cloud Access Security Broker (CASB): A pattern for accessing secure cloud services”, </a:t>
            </a:r>
            <a:r>
              <a:rPr lang="en-US" sz="1900" i="1" dirty="0"/>
              <a:t>Procs. of</a:t>
            </a:r>
            <a:r>
              <a:rPr lang="en-US" sz="1900" dirty="0"/>
              <a:t>  </a:t>
            </a:r>
            <a:r>
              <a:rPr lang="en-US" sz="1900" i="1" dirty="0"/>
              <a:t>4</a:t>
            </a:r>
            <a:r>
              <a:rPr lang="en-US" sz="1900" i="1" baseline="30000" dirty="0"/>
              <a:t>th</a:t>
            </a:r>
            <a:r>
              <a:rPr lang="en-US" sz="1900" dirty="0"/>
              <a:t> </a:t>
            </a:r>
            <a:r>
              <a:rPr lang="en-US" sz="1900" i="1" dirty="0" err="1"/>
              <a:t>AsianPLoP</a:t>
            </a:r>
            <a:r>
              <a:rPr lang="en-US" sz="1900" i="1" dirty="0"/>
              <a:t> (Pattern Languages of Programs) 2015</a:t>
            </a:r>
            <a:r>
              <a:rPr lang="en-US" sz="1900" dirty="0"/>
              <a:t>, Tokyo, Japan, March 2015.</a:t>
            </a:r>
          </a:p>
          <a:p>
            <a:r>
              <a:rPr lang="en-US" sz="1900" dirty="0"/>
              <a:t>M.R. Head, A. </a:t>
            </a:r>
            <a:r>
              <a:rPr lang="en-US" sz="1900" dirty="0" err="1"/>
              <a:t>Sailer</a:t>
            </a:r>
            <a:r>
              <a:rPr lang="en-US" sz="1900" dirty="0"/>
              <a:t>, H. Shaikh, and M. </a:t>
            </a:r>
            <a:r>
              <a:rPr lang="en-US" sz="1900" dirty="0" err="1"/>
              <a:t>Viswanathan</a:t>
            </a:r>
            <a:r>
              <a:rPr lang="en-US" sz="1900" dirty="0"/>
              <a:t>, IBM </a:t>
            </a:r>
            <a:r>
              <a:rPr lang="en-US" sz="1900" dirty="0">
                <a:hlinkClick r:id="rId2"/>
              </a:rPr>
              <a:t>http://domino.research.ibm.com/library/cyberdig.nsf/papers/F56608FC1F69819185257669005E6167/$File/rc24883.pdf</a:t>
            </a:r>
            <a:endParaRPr lang="en-US" sz="1900" dirty="0"/>
          </a:p>
          <a:p>
            <a:r>
              <a:rPr lang="en-US" sz="1900" dirty="0"/>
              <a:t>Karuna </a:t>
            </a:r>
            <a:r>
              <a:rPr lang="en-US" sz="1900" dirty="0" err="1"/>
              <a:t>Pande</a:t>
            </a:r>
            <a:r>
              <a:rPr lang="en-US" sz="1900" dirty="0"/>
              <a:t> Joshi </a:t>
            </a:r>
            <a:r>
              <a:rPr lang="en-US" sz="1900" i="1" dirty="0"/>
              <a:t>et al.</a:t>
            </a:r>
            <a:r>
              <a:rPr lang="en-US" sz="1900" dirty="0"/>
              <a:t>, </a:t>
            </a:r>
            <a:r>
              <a:rPr lang="en-US" sz="1900" u="sng" dirty="0">
                <a:hlinkClick r:id="rId3"/>
              </a:rPr>
              <a:t>"Automating Cloud Services Lifecycle through Semantic technologies"</a:t>
            </a:r>
            <a:r>
              <a:rPr lang="en-US" sz="1900" dirty="0"/>
              <a:t>,  </a:t>
            </a:r>
            <a:r>
              <a:rPr lang="en-US" sz="1900" i="1" dirty="0"/>
              <a:t>IEEE Transactions on Service Computing</a:t>
            </a:r>
            <a:r>
              <a:rPr lang="en-US" sz="1900" dirty="0"/>
              <a:t>, January 2014</a:t>
            </a:r>
          </a:p>
          <a:p>
            <a:r>
              <a:rPr lang="en-US" sz="1900" dirty="0"/>
              <a:t>[Yim16] </a:t>
            </a:r>
            <a:r>
              <a:rPr lang="en-US" sz="1900" dirty="0" err="1"/>
              <a:t>Dereje</a:t>
            </a:r>
            <a:r>
              <a:rPr lang="en-US" sz="1900" dirty="0"/>
              <a:t> </a:t>
            </a:r>
            <a:r>
              <a:rPr lang="en-US" sz="1900" dirty="0" err="1"/>
              <a:t>Yimam</a:t>
            </a:r>
            <a:r>
              <a:rPr lang="en-US" sz="1900" dirty="0"/>
              <a:t> and Eduardo B. Fernandez, A Survey of compliance issues in cloud computing, </a:t>
            </a:r>
            <a:r>
              <a:rPr lang="en-US" sz="1900" i="1" dirty="0"/>
              <a:t>Journal of Internet Services and Applications</a:t>
            </a:r>
            <a:r>
              <a:rPr lang="en-US" sz="1900" dirty="0"/>
              <a:t>, 2016, 7:5 </a:t>
            </a:r>
            <a:br>
              <a:rPr lang="en-US" sz="1900" dirty="0"/>
            </a:br>
            <a:r>
              <a:rPr lang="en-US" sz="1900" dirty="0"/>
              <a:t>DOI: 10.1186/s13174-016-0046-8,  </a:t>
            </a:r>
            <a:r>
              <a:rPr lang="en-US" sz="1900" u="sng" dirty="0">
                <a:hlinkClick r:id="rId4"/>
              </a:rPr>
              <a:t>http://www.jisajournal.com/content/7/1/5</a:t>
            </a:r>
            <a:endParaRPr lang="en-US" sz="1900" dirty="0"/>
          </a:p>
          <a:p>
            <a:endParaRPr lang="en-US" sz="1800" dirty="0"/>
          </a:p>
          <a:p>
            <a:endParaRPr lang="en-US" sz="1800" dirty="0"/>
          </a:p>
          <a:p>
            <a:endParaRPr lang="en-US" sz="1800" dirty="0"/>
          </a:p>
        </p:txBody>
      </p:sp>
    </p:spTree>
    <p:extLst>
      <p:ext uri="{BB962C8B-B14F-4D97-AF65-F5344CB8AC3E}">
        <p14:creationId xmlns:p14="http://schemas.microsoft.com/office/powerpoint/2010/main" val="151830572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References  II</a:t>
            </a:r>
          </a:p>
        </p:txBody>
      </p:sp>
      <p:sp>
        <p:nvSpPr>
          <p:cNvPr id="3" name="Content Placeholder 2"/>
          <p:cNvSpPr>
            <a:spLocks noGrp="1"/>
          </p:cNvSpPr>
          <p:nvPr>
            <p:ph idx="1"/>
          </p:nvPr>
        </p:nvSpPr>
        <p:spPr/>
        <p:txBody>
          <a:bodyPr>
            <a:normAutofit/>
          </a:bodyPr>
          <a:lstStyle/>
          <a:p>
            <a:r>
              <a:rPr lang="en-US" dirty="0" err="1"/>
              <a:t>E.B.Fernandez</a:t>
            </a:r>
            <a:r>
              <a:rPr lang="en-US" dirty="0"/>
              <a:t>, Raul Monge, and Keiko </a:t>
            </a:r>
            <a:r>
              <a:rPr lang="en-US" dirty="0" err="1"/>
              <a:t>Hashizume</a:t>
            </a:r>
            <a:r>
              <a:rPr lang="en-US" dirty="0"/>
              <a:t>, “Building a security reference architecture for cloud systems”, </a:t>
            </a:r>
            <a:r>
              <a:rPr lang="en-US" i="1" dirty="0"/>
              <a:t>Requirements Engineering</a:t>
            </a:r>
            <a:r>
              <a:rPr lang="en-US" dirty="0"/>
              <a:t>. DOI: 10.1007/s00766-014-0218-7 , 2015</a:t>
            </a:r>
          </a:p>
          <a:p>
            <a:r>
              <a:rPr lang="es-ES" dirty="0" err="1"/>
              <a:t>Keiko</a:t>
            </a:r>
            <a:r>
              <a:rPr lang="es-ES" dirty="0"/>
              <a:t> </a:t>
            </a:r>
            <a:r>
              <a:rPr lang="es-ES" dirty="0" err="1"/>
              <a:t>Hashizume</a:t>
            </a:r>
            <a:r>
              <a:rPr lang="es-ES" dirty="0"/>
              <a:t>, David G. Rosado, Eduardo Fernández-Medina, Eduardo B. </a:t>
            </a:r>
            <a:r>
              <a:rPr lang="es-ES" dirty="0" err="1"/>
              <a:t>Fernandez</a:t>
            </a:r>
            <a:r>
              <a:rPr lang="es-ES" dirty="0"/>
              <a:t>, </a:t>
            </a:r>
            <a:r>
              <a:rPr lang="en-US" dirty="0"/>
              <a:t>“An Analysis of Security issues for Cloud Computing”, </a:t>
            </a:r>
            <a:r>
              <a:rPr lang="en-US" i="1" dirty="0"/>
              <a:t>Journal of Internet Services and Applications</a:t>
            </a:r>
            <a:r>
              <a:rPr lang="en-US" dirty="0"/>
              <a:t> 2013, 4:5 (27 February 2013)  </a:t>
            </a:r>
          </a:p>
          <a:p>
            <a:r>
              <a:rPr lang="en-US" dirty="0"/>
              <a:t>https://cloudsecurityalliance.org/download/cloud-computing-vulnerability-incidents-a-statistical-overview/</a:t>
            </a:r>
          </a:p>
          <a:p>
            <a:pPr marL="0" indent="0">
              <a:buNone/>
            </a:pPr>
            <a:endParaRPr lang="en-US" dirty="0"/>
          </a:p>
        </p:txBody>
      </p:sp>
    </p:spTree>
    <p:extLst>
      <p:ext uri="{BB962C8B-B14F-4D97-AF65-F5344CB8AC3E}">
        <p14:creationId xmlns:p14="http://schemas.microsoft.com/office/powerpoint/2010/main" val="383889024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Refs. III</a:t>
            </a:r>
          </a:p>
        </p:txBody>
      </p:sp>
      <p:sp>
        <p:nvSpPr>
          <p:cNvPr id="3" name="Content Placeholder 2"/>
          <p:cNvSpPr>
            <a:spLocks noGrp="1"/>
          </p:cNvSpPr>
          <p:nvPr>
            <p:ph idx="1"/>
          </p:nvPr>
        </p:nvSpPr>
        <p:spPr/>
        <p:txBody>
          <a:bodyPr>
            <a:normAutofit fontScale="62500" lnSpcReduction="20000"/>
          </a:bodyPr>
          <a:lstStyle/>
          <a:p>
            <a:r>
              <a:rPr lang="en-US" sz="3400" dirty="0"/>
              <a:t>K. Hashizume, E. B. Fernandez, and M. M. Larrondo-Petrie, “Cloud Service Model Patterns,” in </a:t>
            </a:r>
            <a:r>
              <a:rPr lang="en-US" sz="3400" i="1" dirty="0"/>
              <a:t>19th Conference on Pattern Languages of Programs</a:t>
            </a:r>
            <a:r>
              <a:rPr lang="en-US" sz="3400" dirty="0"/>
              <a:t>, 2012.</a:t>
            </a:r>
          </a:p>
          <a:p>
            <a:r>
              <a:rPr lang="en-US" sz="3400" dirty="0"/>
              <a:t>K. Hashizume, E. B. Fernandez, and M. M. Larrondo-Petrie, “A pattern for Software-as-a-Service in Clouds,” in </a:t>
            </a:r>
            <a:r>
              <a:rPr lang="en-US" sz="3400" i="1" dirty="0"/>
              <a:t>Workshop on Redefining and Integrating Security  Engineering (RISE’12)</a:t>
            </a:r>
            <a:r>
              <a:rPr lang="en-US" sz="3400" dirty="0"/>
              <a:t>, Washington, DC, USA, 2012.</a:t>
            </a:r>
          </a:p>
          <a:p>
            <a:r>
              <a:rPr lang="en-US" sz="3400" dirty="0"/>
              <a:t>K. Hashizume, E. B. Fernandez, and M. M. Larrondo-Petrie, “Cloud Infrastructure Pattern,” in </a:t>
            </a:r>
            <a:r>
              <a:rPr lang="en-US" sz="3400" i="1" dirty="0"/>
              <a:t>First International Symposium on Software Architecture and Patterns, in conjunction with the 10th Latin American and Caribbean Conference for Engineering and Technology</a:t>
            </a:r>
            <a:r>
              <a:rPr lang="en-US" sz="3400" dirty="0"/>
              <a:t>, Panama, 2012.</a:t>
            </a:r>
          </a:p>
          <a:p>
            <a:r>
              <a:rPr lang="en-US" sz="3400" dirty="0"/>
              <a:t>K. Hashizume, N. Yoshioka, and E. B. Fernandez, “Three Misuse Patterns for Cloud Computing,” in </a:t>
            </a:r>
            <a:r>
              <a:rPr lang="en-US" sz="3400" i="1" dirty="0"/>
              <a:t>Security Engineering for Cloud Computing: Approaches and Tools</a:t>
            </a:r>
            <a:r>
              <a:rPr lang="en-US" sz="3400" dirty="0"/>
              <a:t>, D. G. Rosado, D. Mellado, E. Fernandez-Medina, and M. Piattini, Eds. IGI Global, 2013, pp. 36–53.</a:t>
            </a:r>
          </a:p>
          <a:p>
            <a:r>
              <a:rPr lang="en-US" sz="3400" dirty="0"/>
              <a:t>[Has11] Keiko Hashizume, Eduardo B. Fernandez, and </a:t>
            </a:r>
            <a:r>
              <a:rPr lang="en-US" sz="3400" dirty="0" err="1"/>
              <a:t>Nobukazu</a:t>
            </a:r>
            <a:r>
              <a:rPr lang="en-US" sz="3400" dirty="0"/>
              <a:t> Yoshioka, "Misuse patterns for cloud computing: Malicious virtual machine creation"", </a:t>
            </a:r>
            <a:r>
              <a:rPr lang="en-US" sz="3400" i="1" dirty="0" err="1"/>
              <a:t>Procs</a:t>
            </a:r>
            <a:r>
              <a:rPr lang="en-US" sz="3400" i="1" dirty="0"/>
              <a:t>. of the Twenty-Third International Conference on Software Engineering and  Knowledge Engineering (SEKE</a:t>
            </a:r>
            <a:r>
              <a:rPr lang="en-US" sz="3400" dirty="0"/>
              <a:t> </a:t>
            </a:r>
            <a:r>
              <a:rPr lang="en-US" sz="3400" i="1" dirty="0"/>
              <a:t>2011),</a:t>
            </a:r>
            <a:r>
              <a:rPr lang="en-US" sz="3400" dirty="0"/>
              <a:t> Miami Beach, USA, July 7-9, 2011</a:t>
            </a:r>
          </a:p>
          <a:p>
            <a:pPr marL="0" indent="0">
              <a:buNone/>
            </a:pPr>
            <a:endParaRPr lang="en-US" sz="3400" dirty="0"/>
          </a:p>
          <a:p>
            <a:endParaRPr lang="en-US" dirty="0"/>
          </a:p>
        </p:txBody>
      </p:sp>
    </p:spTree>
    <p:extLst>
      <p:ext uri="{BB962C8B-B14F-4D97-AF65-F5344CB8AC3E}">
        <p14:creationId xmlns:p14="http://schemas.microsoft.com/office/powerpoint/2010/main" val="276414124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References IV</a:t>
            </a:r>
          </a:p>
        </p:txBody>
      </p:sp>
      <p:sp>
        <p:nvSpPr>
          <p:cNvPr id="3" name="Content Placeholder 2"/>
          <p:cNvSpPr>
            <a:spLocks noGrp="1"/>
          </p:cNvSpPr>
          <p:nvPr>
            <p:ph idx="1"/>
          </p:nvPr>
        </p:nvSpPr>
        <p:spPr/>
        <p:txBody>
          <a:bodyPr>
            <a:normAutofit fontScale="85000" lnSpcReduction="20000"/>
          </a:bodyPr>
          <a:lstStyle/>
          <a:p>
            <a:r>
              <a:rPr lang="en-US" dirty="0"/>
              <a:t>E.B. Fernandez, Raul </a:t>
            </a:r>
            <a:r>
              <a:rPr lang="en-US" dirty="0" err="1"/>
              <a:t>Monge</a:t>
            </a:r>
            <a:r>
              <a:rPr lang="en-US" dirty="0"/>
              <a:t>, and Keiko </a:t>
            </a:r>
            <a:r>
              <a:rPr lang="en-US" dirty="0" err="1"/>
              <a:t>Hashizume</a:t>
            </a:r>
            <a:r>
              <a:rPr lang="en-US" dirty="0"/>
              <a:t>, "Two patterns for cloud computing: Secure Virtual Machine Image Repository and Cloud Policy Management Point"</a:t>
            </a:r>
            <a:r>
              <a:rPr lang="en-US" i="1" dirty="0"/>
              <a:t>20th Conf. on Pattern Languages of Programs (</a:t>
            </a:r>
            <a:r>
              <a:rPr lang="en-US" i="1" dirty="0" err="1"/>
              <a:t>PLoP</a:t>
            </a:r>
            <a:r>
              <a:rPr lang="en-US" i="1" dirty="0"/>
              <a:t> 2013)</a:t>
            </a:r>
            <a:endParaRPr lang="en-US" dirty="0"/>
          </a:p>
          <a:p>
            <a:r>
              <a:rPr lang="en-US" dirty="0"/>
              <a:t>E. B. Fernandez, </a:t>
            </a:r>
            <a:r>
              <a:rPr lang="en-US" dirty="0" err="1"/>
              <a:t>Nobukazu</a:t>
            </a:r>
            <a:r>
              <a:rPr lang="en-US" dirty="0"/>
              <a:t> Yoshioka</a:t>
            </a:r>
            <a:r>
              <a:rPr lang="en-US" i="1" dirty="0"/>
              <a:t>,</a:t>
            </a:r>
            <a:r>
              <a:rPr lang="en-US" dirty="0"/>
              <a:t> and Hironori </a:t>
            </a:r>
            <a:r>
              <a:rPr lang="en-US" dirty="0" err="1"/>
              <a:t>Washizaki</a:t>
            </a:r>
            <a:r>
              <a:rPr lang="en-US" dirty="0"/>
              <a:t>, “Patterns for cloud firewalls”,  </a:t>
            </a:r>
            <a:r>
              <a:rPr lang="en-US" i="1" dirty="0" err="1"/>
              <a:t>Procs</a:t>
            </a:r>
            <a:r>
              <a:rPr lang="en-US" i="1" dirty="0"/>
              <a:t>. of</a:t>
            </a:r>
            <a:r>
              <a:rPr lang="en-US" dirty="0"/>
              <a:t> </a:t>
            </a:r>
            <a:r>
              <a:rPr lang="en-US" i="1" dirty="0" err="1"/>
              <a:t>AsianPLoP</a:t>
            </a:r>
            <a:r>
              <a:rPr lang="en-US" i="1" dirty="0"/>
              <a:t> (Pattern Languages of Programs) 2014</a:t>
            </a:r>
            <a:r>
              <a:rPr lang="en-US" dirty="0"/>
              <a:t>, Tokyo, Japan, March 2014.</a:t>
            </a:r>
          </a:p>
          <a:p>
            <a:r>
              <a:rPr lang="en-US" dirty="0"/>
              <a:t>Oscar </a:t>
            </a:r>
            <a:r>
              <a:rPr lang="en-US" dirty="0" err="1"/>
              <a:t>Encina</a:t>
            </a:r>
            <a:r>
              <a:rPr lang="en-US" dirty="0"/>
              <a:t>, E.B. Fernandez, and </a:t>
            </a:r>
            <a:r>
              <a:rPr lang="en-US" dirty="0" err="1"/>
              <a:t>Raúl</a:t>
            </a:r>
            <a:r>
              <a:rPr lang="en-US" dirty="0"/>
              <a:t> </a:t>
            </a:r>
            <a:r>
              <a:rPr lang="en-US" dirty="0" err="1"/>
              <a:t>Monge</a:t>
            </a:r>
            <a:r>
              <a:rPr lang="en-US" dirty="0"/>
              <a:t>, “A misuse pattern for Denial-of-Service  in federated Inter-Clouds”,   </a:t>
            </a:r>
            <a:r>
              <a:rPr lang="en-US" i="1" dirty="0" err="1"/>
              <a:t>Procs</a:t>
            </a:r>
            <a:r>
              <a:rPr lang="en-US" i="1" dirty="0"/>
              <a:t>. of</a:t>
            </a:r>
            <a:r>
              <a:rPr lang="en-US" dirty="0"/>
              <a:t> </a:t>
            </a:r>
            <a:r>
              <a:rPr lang="en-US" i="1" dirty="0" err="1"/>
              <a:t>AsianPLoP</a:t>
            </a:r>
            <a:r>
              <a:rPr lang="en-US" i="1" dirty="0"/>
              <a:t> (Pattern Languages of Programs) 2014</a:t>
            </a:r>
            <a:r>
              <a:rPr lang="en-US" dirty="0"/>
              <a:t>, Tokyo, Japan, March 2014.</a:t>
            </a:r>
          </a:p>
          <a:p>
            <a:r>
              <a:rPr lang="en-US" dirty="0" err="1"/>
              <a:t>D.A,B.Fernandes</a:t>
            </a:r>
            <a:r>
              <a:rPr lang="en-US" dirty="0"/>
              <a:t>, et al., “Security issues in cloud environment”, </a:t>
            </a:r>
            <a:r>
              <a:rPr lang="en-US" i="1" dirty="0"/>
              <a:t>Int. J. of Information  Security, 2014.</a:t>
            </a:r>
            <a:endParaRPr lang="en-US" dirty="0"/>
          </a:p>
          <a:p>
            <a:r>
              <a:rPr lang="en-US" dirty="0"/>
              <a:t>A. </a:t>
            </a:r>
            <a:r>
              <a:rPr lang="en-US" dirty="0" err="1"/>
              <a:t>Juels</a:t>
            </a:r>
            <a:r>
              <a:rPr lang="en-US" dirty="0"/>
              <a:t> and A. </a:t>
            </a:r>
            <a:r>
              <a:rPr lang="en-US" dirty="0" err="1"/>
              <a:t>Oprea</a:t>
            </a:r>
            <a:r>
              <a:rPr lang="en-US" dirty="0"/>
              <a:t>, "New approaches to security and availability for cloud data", </a:t>
            </a:r>
            <a:r>
              <a:rPr lang="en-US" i="1" dirty="0"/>
              <a:t>Comm. of the ACM</a:t>
            </a:r>
            <a:r>
              <a:rPr lang="en-US" dirty="0"/>
              <a:t>, vol. 56, No 2, February 2013, 64-73.</a:t>
            </a:r>
          </a:p>
          <a:p>
            <a:pPr marL="0" indent="0">
              <a:buNone/>
            </a:pPr>
            <a:endParaRPr lang="en-US" dirty="0"/>
          </a:p>
        </p:txBody>
      </p:sp>
    </p:spTree>
    <p:extLst>
      <p:ext uri="{BB962C8B-B14F-4D97-AF65-F5344CB8AC3E}">
        <p14:creationId xmlns:p14="http://schemas.microsoft.com/office/powerpoint/2010/main" val="116327638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Refs. V </a:t>
            </a:r>
          </a:p>
        </p:txBody>
      </p:sp>
      <p:sp>
        <p:nvSpPr>
          <p:cNvPr id="3" name="Content Placeholder 2"/>
          <p:cNvSpPr>
            <a:spLocks noGrp="1"/>
          </p:cNvSpPr>
          <p:nvPr>
            <p:ph idx="1"/>
          </p:nvPr>
        </p:nvSpPr>
        <p:spPr/>
        <p:txBody>
          <a:bodyPr>
            <a:normAutofit/>
          </a:bodyPr>
          <a:lstStyle/>
          <a:p>
            <a:r>
              <a:rPr lang="en-US" sz="2400" dirty="0"/>
              <a:t>[</a:t>
            </a:r>
            <a:r>
              <a:rPr lang="en-US" sz="2400" dirty="0" err="1" smtClean="0"/>
              <a:t>Ama</a:t>
            </a:r>
            <a:r>
              <a:rPr lang="en-US" sz="2400" dirty="0" smtClean="0"/>
              <a:t>] Amazon </a:t>
            </a:r>
            <a:r>
              <a:rPr lang="en-US" sz="2400" dirty="0"/>
              <a:t>Web Services LLC, “Amazon Elastic Compute Cloud (Amazon EC2)”, </a:t>
            </a:r>
            <a:r>
              <a:rPr lang="en-US" sz="2400" u="sng" dirty="0">
                <a:hlinkClick r:id="rId2"/>
              </a:rPr>
              <a:t>http://</a:t>
            </a:r>
            <a:r>
              <a:rPr lang="en-US" sz="2400" u="sng" dirty="0" smtClean="0">
                <a:hlinkClick r:id="rId2"/>
              </a:rPr>
              <a:t>aws.amazon.com/ec2</a:t>
            </a:r>
            <a:endParaRPr lang="en-US" sz="2400" u="sng" dirty="0" smtClean="0"/>
          </a:p>
          <a:p>
            <a:r>
              <a:rPr lang="en-US" sz="2400" dirty="0"/>
              <a:t>https://aws.amazon.com/security/security-resources/</a:t>
            </a:r>
            <a:endParaRPr lang="en-US" sz="2400" dirty="0"/>
          </a:p>
          <a:p>
            <a:r>
              <a:rPr lang="en-US" sz="2400" dirty="0"/>
              <a:t>[</a:t>
            </a:r>
            <a:r>
              <a:rPr lang="en-US" sz="2400" dirty="0" err="1"/>
              <a:t>Daw</a:t>
            </a:r>
            <a:r>
              <a:rPr lang="en-US" sz="2400" dirty="0" smtClean="0"/>
              <a:t>] W</a:t>
            </a:r>
            <a:r>
              <a:rPr lang="en-US" sz="2400" dirty="0"/>
              <a:t>. </a:t>
            </a:r>
            <a:r>
              <a:rPr lang="en-US" sz="2400" dirty="0" err="1"/>
              <a:t>Dawoud</a:t>
            </a:r>
            <a:r>
              <a:rPr lang="en-US" sz="2400" dirty="0"/>
              <a:t>, I. </a:t>
            </a:r>
            <a:r>
              <a:rPr lang="en-US" sz="2400" dirty="0" err="1"/>
              <a:t>Takouna</a:t>
            </a:r>
            <a:r>
              <a:rPr lang="en-US" sz="2400" dirty="0"/>
              <a:t>, and C. </a:t>
            </a:r>
            <a:r>
              <a:rPr lang="en-US" sz="2400" dirty="0" err="1"/>
              <a:t>Meinel</a:t>
            </a:r>
            <a:r>
              <a:rPr lang="en-US" sz="2400" dirty="0"/>
              <a:t>, “Infrastructure as a Service Security: Challenges and Solutions”, the 7th International Conference on Informatics and Systems, 2010</a:t>
            </a:r>
          </a:p>
          <a:p>
            <a:r>
              <a:rPr lang="en-US" sz="2400" dirty="0"/>
              <a:t>[Hut10]  G. Hutch, “Getting the most out of Virtualization”, The Architecture Journal, </a:t>
            </a:r>
            <a:r>
              <a:rPr lang="en-US" sz="2400" dirty="0">
                <a:hlinkClick r:id="rId3"/>
              </a:rPr>
              <a:t>http://msdn.microsoft.com/en-us/architecture/ff803574.aspx</a:t>
            </a:r>
            <a:endParaRPr lang="en-US" sz="2400" dirty="0"/>
          </a:p>
          <a:p>
            <a:r>
              <a:rPr lang="en-US" sz="2400" dirty="0"/>
              <a:t>[Nur09] D. </a:t>
            </a:r>
            <a:r>
              <a:rPr lang="en-US" sz="2400" dirty="0" err="1"/>
              <a:t>Nurmi</a:t>
            </a:r>
            <a:r>
              <a:rPr lang="en-US" sz="2400" dirty="0"/>
              <a:t>, et al., “The Eucalyptus Open-source Cloud-computing system”, 9</a:t>
            </a:r>
            <a:r>
              <a:rPr lang="en-US" sz="2400" baseline="30000" dirty="0"/>
              <a:t>th</a:t>
            </a:r>
            <a:r>
              <a:rPr lang="en-US" sz="2400" dirty="0"/>
              <a:t> IEEE/ACM Int. Symposium on Cluster Computing and the grid, 2009, 124-131.</a:t>
            </a:r>
          </a:p>
          <a:p>
            <a:r>
              <a:rPr lang="de-DE" sz="2400" dirty="0"/>
              <a:t>[VMw] VMware, </a:t>
            </a:r>
            <a:r>
              <a:rPr lang="de-DE" sz="2400" dirty="0">
                <a:hlinkClick r:id="rId4"/>
              </a:rPr>
              <a:t>http://www.vmware.com</a:t>
            </a:r>
            <a:endParaRPr lang="de-DE" sz="2400" dirty="0"/>
          </a:p>
          <a:p>
            <a:pPr marL="0" indent="0">
              <a:buNone/>
            </a:pPr>
            <a:endParaRPr lang="en-US" sz="1600" dirty="0"/>
          </a:p>
          <a:p>
            <a:endParaRPr lang="en-US" sz="1600" dirty="0"/>
          </a:p>
          <a:p>
            <a:endParaRPr lang="en-US" sz="1600" dirty="0"/>
          </a:p>
        </p:txBody>
      </p:sp>
    </p:spTree>
    <p:extLst>
      <p:ext uri="{BB962C8B-B14F-4D97-AF65-F5344CB8AC3E}">
        <p14:creationId xmlns:p14="http://schemas.microsoft.com/office/powerpoint/2010/main" val="33433525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704975" y="542925"/>
            <a:ext cx="8782050" cy="5772150"/>
          </a:xfrm>
          <a:prstGeom prst="rect">
            <a:avLst/>
          </a:prstGeom>
        </p:spPr>
      </p:pic>
    </p:spTree>
    <p:extLst>
      <p:ext uri="{BB962C8B-B14F-4D97-AF65-F5344CB8AC3E}">
        <p14:creationId xmlns:p14="http://schemas.microsoft.com/office/powerpoint/2010/main" val="10151420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5"/>
          <p:cNvSpPr>
            <a:spLocks noGrp="1"/>
          </p:cNvSpPr>
          <p:nvPr>
            <p:ph type="sldNum" sz="quarter" idx="12"/>
          </p:nvPr>
        </p:nvSpPr>
        <p:spPr>
          <a:xfrm>
            <a:off x="10134600" y="6629400"/>
            <a:ext cx="381000" cy="228600"/>
          </a:xfrm>
        </p:spPr>
        <p:txBody>
          <a:bodyPr/>
          <a:lstStyle/>
          <a:p>
            <a:pPr>
              <a:defRPr/>
            </a:pPr>
            <a:fld id="{FBE8363A-3FFE-4FBA-8ECA-DADFA8AB7E52}" type="slidenum">
              <a:rPr lang="en-US" smtClean="0">
                <a:solidFill>
                  <a:prstClr val="black">
                    <a:tint val="75000"/>
                  </a:prstClr>
                </a:solidFill>
              </a:rPr>
              <a:pPr>
                <a:defRPr/>
              </a:pPr>
              <a:t>13</a:t>
            </a:fld>
            <a:endParaRPr lang="en-US">
              <a:solidFill>
                <a:prstClr val="black">
                  <a:tint val="75000"/>
                </a:prstClr>
              </a:solidFill>
            </a:endParaRPr>
          </a:p>
        </p:txBody>
      </p:sp>
      <p:sp>
        <p:nvSpPr>
          <p:cNvPr id="3" name="Rectangle 2"/>
          <p:cNvSpPr txBox="1">
            <a:spLocks noChangeArrowheads="1"/>
          </p:cNvSpPr>
          <p:nvPr/>
        </p:nvSpPr>
        <p:spPr>
          <a:xfrm>
            <a:off x="1981200" y="274638"/>
            <a:ext cx="8229600" cy="1143000"/>
          </a:xfrm>
          <a:prstGeom prst="rect">
            <a:avLst/>
          </a:prstGeom>
        </p:spPr>
        <p:txBody>
          <a:bodyPr/>
          <a:lstStyle/>
          <a:p>
            <a:pPr algn="ctr" fontAlgn="base">
              <a:spcBef>
                <a:spcPct val="0"/>
              </a:spcBef>
              <a:spcAft>
                <a:spcPct val="0"/>
              </a:spcAft>
              <a:defRPr/>
            </a:pPr>
            <a:r>
              <a:rPr lang="en-US" sz="4400">
                <a:solidFill>
                  <a:prstClr val="black"/>
                </a:solidFill>
              </a:rPr>
              <a:t>Service Model Architectures</a:t>
            </a:r>
          </a:p>
        </p:txBody>
      </p:sp>
      <p:graphicFrame>
        <p:nvGraphicFramePr>
          <p:cNvPr id="86018" name="Object 10"/>
          <p:cNvGraphicFramePr>
            <a:graphicFrameLocks noChangeAspect="1"/>
          </p:cNvGraphicFramePr>
          <p:nvPr/>
        </p:nvGraphicFramePr>
        <p:xfrm>
          <a:off x="2514601" y="1295401"/>
          <a:ext cx="7764463" cy="5299075"/>
        </p:xfrm>
        <a:graphic>
          <a:graphicData uri="http://schemas.openxmlformats.org/presentationml/2006/ole">
            <mc:AlternateContent xmlns:mc="http://schemas.openxmlformats.org/markup-compatibility/2006">
              <mc:Choice xmlns:v="urn:schemas-microsoft-com:vml" Requires="v">
                <p:oleObj spid="_x0000_s17490" name="Visio" r:id="rId3" imgW="7291700" imgH="4976439" progId="">
                  <p:embed/>
                </p:oleObj>
              </mc:Choice>
              <mc:Fallback>
                <p:oleObj name="Visio" r:id="rId3" imgW="7291700" imgH="4976439" progId="">
                  <p:embed/>
                  <p:pic>
                    <p:nvPicPr>
                      <p:cNvPr id="86018" name="Object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14601" y="1295401"/>
                        <a:ext cx="7764463" cy="5299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7592670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9570" name="Title 1"/>
          <p:cNvSpPr>
            <a:spLocks/>
          </p:cNvSpPr>
          <p:nvPr/>
        </p:nvSpPr>
        <p:spPr bwMode="auto">
          <a:xfrm>
            <a:off x="2209800" y="228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2800" b="1" i="1">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FontTx/>
              <a:buNone/>
            </a:pPr>
            <a:r>
              <a:rPr lang="en-US" altLang="en-US" sz="3600" i="0" dirty="0"/>
              <a:t>Software as a Service (</a:t>
            </a:r>
            <a:r>
              <a:rPr lang="en-US" altLang="en-US" sz="3600" i="0" dirty="0">
                <a:solidFill>
                  <a:schemeClr val="tx2"/>
                </a:solidFill>
              </a:rPr>
              <a:t>SaaS)</a:t>
            </a:r>
          </a:p>
        </p:txBody>
      </p:sp>
      <p:sp>
        <p:nvSpPr>
          <p:cNvPr id="749571" name="Content Placeholder 2"/>
          <p:cNvSpPr>
            <a:spLocks/>
          </p:cNvSpPr>
          <p:nvPr/>
        </p:nvSpPr>
        <p:spPr bwMode="auto">
          <a:xfrm>
            <a:off x="2209800" y="1371600"/>
            <a:ext cx="7772400" cy="480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2800" b="1" i="1">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r>
              <a:rPr lang="en-US" altLang="en-US" sz="1600" b="0" i="0" dirty="0"/>
              <a:t>The user rents software from the cloud provider instead of buying it. The software is hosted in the data center managed by the provider, and it is available over the network, typically the Internet. Examples of SaaS: CRM, ERP, Word Processor, Spreadsheet, database applications, etc.</a:t>
            </a:r>
          </a:p>
          <a:p>
            <a:pPr>
              <a:buFontTx/>
              <a:buNone/>
            </a:pPr>
            <a:r>
              <a:rPr lang="en-US" altLang="en-US" sz="1600" b="0" i="0" dirty="0"/>
              <a:t> </a:t>
            </a:r>
          </a:p>
          <a:p>
            <a:pPr>
              <a:buFontTx/>
              <a:buNone/>
            </a:pPr>
            <a:r>
              <a:rPr lang="en-US" altLang="en-US" sz="1600" b="0" i="0" dirty="0"/>
              <a:t>SaaS has the following characteristics:</a:t>
            </a:r>
          </a:p>
          <a:p>
            <a:r>
              <a:rPr lang="en-US" altLang="en-US" sz="1600" i="0" dirty="0"/>
              <a:t>Access via the web</a:t>
            </a:r>
            <a:r>
              <a:rPr lang="en-US" altLang="en-US" sz="1600" b="0" i="0" dirty="0"/>
              <a:t>: end users access the application via the Internet using a web browser instead of the traditional PC-based client.</a:t>
            </a:r>
          </a:p>
          <a:p>
            <a:r>
              <a:rPr lang="en-US" altLang="en-US" sz="1600" i="0" dirty="0"/>
              <a:t>Vendor support</a:t>
            </a:r>
            <a:r>
              <a:rPr lang="en-US" altLang="en-US" sz="1600" b="0" i="0" dirty="0"/>
              <a:t>: the application is hosted and operated by the cloud provider.</a:t>
            </a:r>
          </a:p>
          <a:p>
            <a:r>
              <a:rPr lang="en-US" altLang="en-US" sz="1600" i="0" dirty="0"/>
              <a:t>Subscription Pricing</a:t>
            </a:r>
            <a:r>
              <a:rPr lang="en-US" altLang="en-US" sz="1600" b="0" i="0" dirty="0"/>
              <a:t>: users only pay only for what they use. They do not invest on upfront fees such as licensing fees.</a:t>
            </a:r>
          </a:p>
          <a:p>
            <a:r>
              <a:rPr lang="en-US" altLang="en-US" sz="1600" i="0" dirty="0"/>
              <a:t>Low Customization</a:t>
            </a:r>
            <a:r>
              <a:rPr lang="en-US" altLang="en-US" sz="1600" b="0" i="0" dirty="0"/>
              <a:t>: the applications are highly standardized across customers, often hosted in a “multi-tenant” architecture model.</a:t>
            </a:r>
          </a:p>
          <a:p>
            <a:r>
              <a:rPr lang="en-US" altLang="en-US" sz="1600" i="0" dirty="0"/>
              <a:t>Managed Upgrades</a:t>
            </a:r>
            <a:r>
              <a:rPr lang="en-US" altLang="en-US" sz="1600" b="0" i="0" dirty="0"/>
              <a:t>: functionality enhancements such as upgrades and installations are completely controlled by the vendor. </a:t>
            </a:r>
          </a:p>
          <a:p>
            <a:endParaRPr lang="en-US" altLang="en-US" sz="1600" dirty="0"/>
          </a:p>
        </p:txBody>
      </p:sp>
    </p:spTree>
    <p:extLst>
      <p:ext uri="{BB962C8B-B14F-4D97-AF65-F5344CB8AC3E}">
        <p14:creationId xmlns:p14="http://schemas.microsoft.com/office/powerpoint/2010/main" val="37277086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0594" name="Title 1"/>
          <p:cNvSpPr>
            <a:spLocks/>
          </p:cNvSpPr>
          <p:nvPr/>
        </p:nvSpPr>
        <p:spPr bwMode="auto">
          <a:xfrm>
            <a:off x="2209800" y="228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2800" b="1" i="1">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FontTx/>
              <a:buNone/>
            </a:pPr>
            <a:r>
              <a:rPr lang="en-US" altLang="en-US" sz="3600" i="0" dirty="0">
                <a:solidFill>
                  <a:schemeClr val="tx2"/>
                </a:solidFill>
              </a:rPr>
              <a:t>Platform as a Service (PaaS)</a:t>
            </a:r>
            <a:br>
              <a:rPr lang="en-US" altLang="en-US" sz="3600" i="0" dirty="0">
                <a:solidFill>
                  <a:schemeClr val="tx2"/>
                </a:solidFill>
              </a:rPr>
            </a:br>
            <a:endParaRPr lang="en-US" altLang="en-US" sz="3600" i="0" dirty="0">
              <a:solidFill>
                <a:schemeClr val="tx2"/>
              </a:solidFill>
            </a:endParaRPr>
          </a:p>
        </p:txBody>
      </p:sp>
      <p:sp>
        <p:nvSpPr>
          <p:cNvPr id="750595" name="Content Placeholder 2"/>
          <p:cNvSpPr>
            <a:spLocks/>
          </p:cNvSpPr>
          <p:nvPr/>
        </p:nvSpPr>
        <p:spPr bwMode="auto">
          <a:xfrm>
            <a:off x="2209800" y="1371600"/>
            <a:ext cx="7772400" cy="480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2800" b="1" i="1">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r>
              <a:rPr lang="en-US" altLang="en-US" sz="2400" b="0" i="0" dirty="0"/>
              <a:t>It offers an environment for developers where they can develop, test, and run their applications</a:t>
            </a:r>
          </a:p>
          <a:p>
            <a:r>
              <a:rPr lang="en-US" altLang="en-US" sz="2400" b="0" i="0" dirty="0"/>
              <a:t>A programming platform is offered to the user (developer), which provides </a:t>
            </a:r>
            <a:r>
              <a:rPr lang="en-US" altLang="en-US" sz="2400" i="0" dirty="0"/>
              <a:t>a complete software lifecycle management</a:t>
            </a:r>
            <a:r>
              <a:rPr lang="en-US" altLang="en-US" sz="2400" b="0" i="0" dirty="0"/>
              <a:t>, from planning to design to building applications to testing to maintenance</a:t>
            </a:r>
          </a:p>
          <a:p>
            <a:r>
              <a:rPr lang="en-US" altLang="en-US" sz="2400" b="0" i="0" dirty="0"/>
              <a:t>Two examples are </a:t>
            </a:r>
            <a:r>
              <a:rPr lang="en-US" altLang="en-US" sz="2400" i="0" dirty="0"/>
              <a:t>Google’s App Engine </a:t>
            </a:r>
            <a:r>
              <a:rPr lang="en-US" altLang="en-US" sz="2400" b="0" i="0" dirty="0"/>
              <a:t>and </a:t>
            </a:r>
            <a:r>
              <a:rPr lang="en-US" altLang="en-US" sz="2400" i="0" dirty="0"/>
              <a:t>Force.com</a:t>
            </a:r>
            <a:r>
              <a:rPr lang="en-US" altLang="en-US" sz="2400" b="0" i="0" dirty="0"/>
              <a:t>.  Google’s App Engine offers APIs for storage, platform, and database. It supports applications written in different programming languages such as Java and Python. The Force.com platform is similar, but it uses a custom programming language called Apex. </a:t>
            </a:r>
          </a:p>
        </p:txBody>
      </p:sp>
    </p:spTree>
    <p:extLst>
      <p:ext uri="{BB962C8B-B14F-4D97-AF65-F5344CB8AC3E}">
        <p14:creationId xmlns:p14="http://schemas.microsoft.com/office/powerpoint/2010/main" val="36706918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1618" name="Title 1"/>
          <p:cNvSpPr>
            <a:spLocks/>
          </p:cNvSpPr>
          <p:nvPr/>
        </p:nvSpPr>
        <p:spPr bwMode="auto">
          <a:xfrm>
            <a:off x="2209800" y="228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2800" b="1" i="1">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FontTx/>
              <a:buNone/>
            </a:pPr>
            <a:r>
              <a:rPr lang="en-US" altLang="en-US" sz="3600" i="0">
                <a:solidFill>
                  <a:schemeClr val="tx2"/>
                </a:solidFill>
              </a:rPr>
              <a:t>Infrastructure as a Service (IaaS)</a:t>
            </a:r>
          </a:p>
        </p:txBody>
      </p:sp>
      <p:sp>
        <p:nvSpPr>
          <p:cNvPr id="751619" name="Content Placeholder 2"/>
          <p:cNvSpPr>
            <a:spLocks/>
          </p:cNvSpPr>
          <p:nvPr/>
        </p:nvSpPr>
        <p:spPr bwMode="auto">
          <a:xfrm>
            <a:off x="2209800" y="1371600"/>
            <a:ext cx="7772400" cy="480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2800" b="1" i="1">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r>
              <a:rPr lang="en-US" altLang="en-US" b="0" i="0" dirty="0"/>
              <a:t>Infrastructure as a Service  provides computing infrastructure to customers</a:t>
            </a:r>
          </a:p>
          <a:p>
            <a:r>
              <a:rPr lang="en-US" altLang="en-US" b="0" i="0" dirty="0"/>
              <a:t>The IaaS layer virtualizes computing power, storage and network connectivity of the data centers, and offers it as services to customers.</a:t>
            </a:r>
          </a:p>
          <a:p>
            <a:r>
              <a:rPr lang="en-US" altLang="en-US" b="0" i="0" dirty="0"/>
              <a:t>Amazon (EC2), Microsoft, IBM, and Google are some of the companies that offer infrastructure services. </a:t>
            </a:r>
          </a:p>
        </p:txBody>
      </p:sp>
    </p:spTree>
    <p:extLst>
      <p:ext uri="{BB962C8B-B14F-4D97-AF65-F5344CB8AC3E}">
        <p14:creationId xmlns:p14="http://schemas.microsoft.com/office/powerpoint/2010/main" val="13324924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810" name="Rectangle 4"/>
          <p:cNvSpPr>
            <a:spLocks noChangeArrowheads="1"/>
          </p:cNvSpPr>
          <p:nvPr/>
        </p:nvSpPr>
        <p:spPr bwMode="auto">
          <a:xfrm>
            <a:off x="6096000" y="2667001"/>
            <a:ext cx="184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800" b="1" i="1">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b="0" i="0"/>
          </a:p>
        </p:txBody>
      </p:sp>
      <p:pic>
        <p:nvPicPr>
          <p:cNvPr id="375811" name="Picture 5" descr="vclou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6400" y="180976"/>
            <a:ext cx="8839200" cy="6143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338697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83746" name="Picture 2"/>
          <p:cNvPicPr>
            <a:picLocks noChangeAspect="1" noChangeArrowheads="1"/>
          </p:cNvPicPr>
          <p:nvPr/>
        </p:nvPicPr>
        <p:blipFill>
          <a:blip r:embed="rId2" cstate="print"/>
          <a:srcRect/>
          <a:stretch>
            <a:fillRect/>
          </a:stretch>
        </p:blipFill>
        <p:spPr bwMode="auto">
          <a:xfrm>
            <a:off x="1524000" y="547689"/>
            <a:ext cx="9144000" cy="5762625"/>
          </a:xfrm>
          <a:prstGeom prst="rect">
            <a:avLst/>
          </a:prstGeom>
          <a:noFill/>
          <a:ln w="9525">
            <a:noFill/>
            <a:miter lim="800000"/>
            <a:headEnd/>
            <a:tailEnd/>
          </a:ln>
        </p:spPr>
      </p:pic>
      <p:sp>
        <p:nvSpPr>
          <p:cNvPr id="2" name="Title 1"/>
          <p:cNvSpPr>
            <a:spLocks noGrp="1"/>
          </p:cNvSpPr>
          <p:nvPr>
            <p:ph type="title"/>
          </p:nvPr>
        </p:nvSpPr>
        <p:spPr>
          <a:xfrm>
            <a:off x="946266" y="-474461"/>
            <a:ext cx="10515600" cy="1325563"/>
          </a:xfrm>
        </p:spPr>
        <p:txBody>
          <a:bodyPr>
            <a:normAutofit/>
          </a:bodyPr>
          <a:lstStyle/>
          <a:p>
            <a:r>
              <a:rPr lang="en-US" sz="2400" dirty="0"/>
              <a:t/>
            </a:r>
            <a:br>
              <a:rPr lang="en-US" sz="2400" dirty="0"/>
            </a:br>
            <a:r>
              <a:rPr lang="en-US" sz="2400" dirty="0"/>
              <a:t>NIST reference architecture</a:t>
            </a:r>
          </a:p>
        </p:txBody>
      </p:sp>
    </p:spTree>
    <p:extLst>
      <p:ext uri="{BB962C8B-B14F-4D97-AF65-F5344CB8AC3E}">
        <p14:creationId xmlns:p14="http://schemas.microsoft.com/office/powerpoint/2010/main" val="16903527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84770" name="Picture 2"/>
          <p:cNvPicPr>
            <a:picLocks noChangeAspect="1" noChangeArrowheads="1"/>
          </p:cNvPicPr>
          <p:nvPr/>
        </p:nvPicPr>
        <p:blipFill>
          <a:blip r:embed="rId2" cstate="print"/>
          <a:srcRect/>
          <a:stretch>
            <a:fillRect/>
          </a:stretch>
        </p:blipFill>
        <p:spPr bwMode="auto">
          <a:xfrm>
            <a:off x="1524000" y="933450"/>
            <a:ext cx="9144000" cy="4991100"/>
          </a:xfrm>
          <a:prstGeom prst="rect">
            <a:avLst/>
          </a:prstGeom>
          <a:noFill/>
          <a:ln w="9525">
            <a:noFill/>
            <a:miter lim="800000"/>
            <a:headEnd/>
            <a:tailEnd/>
          </a:ln>
        </p:spPr>
      </p:pic>
    </p:spTree>
    <p:extLst>
      <p:ext uri="{BB962C8B-B14F-4D97-AF65-F5344CB8AC3E}">
        <p14:creationId xmlns:p14="http://schemas.microsoft.com/office/powerpoint/2010/main" val="39401192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Cloud Computing?</a:t>
            </a:r>
          </a:p>
        </p:txBody>
      </p:sp>
      <p:sp>
        <p:nvSpPr>
          <p:cNvPr id="3" name="Content Placeholder 2"/>
          <p:cNvSpPr>
            <a:spLocks noGrp="1"/>
          </p:cNvSpPr>
          <p:nvPr>
            <p:ph idx="1"/>
          </p:nvPr>
        </p:nvSpPr>
        <p:spPr/>
        <p:txBody>
          <a:bodyPr/>
          <a:lstStyle/>
          <a:p>
            <a:r>
              <a:rPr lang="en-US" sz="2400" b="1" dirty="0"/>
              <a:t>Wikipedia: Cloud computing</a:t>
            </a:r>
            <a:r>
              <a:rPr lang="en-US" sz="2400" dirty="0"/>
              <a:t> is the delivery of computing as a service rather than a product, whereby shared resources, software, and information are provided to computers and other devices as a metered service over a network (typically the Internet). </a:t>
            </a:r>
          </a:p>
          <a:p>
            <a:r>
              <a:rPr lang="en-US" sz="2400" b="1" dirty="0"/>
              <a:t>NIST (National Institute of Standards and Technology):</a:t>
            </a:r>
            <a:r>
              <a:rPr lang="en-US" sz="2400" dirty="0"/>
              <a:t> Cloud computing is a model for enabling convenient, on-demand network access to a shared pool of configurable computing resources (e.g., networks, servers, storage, applications, and services) that can be rapidly provisioned and released with minimal management effort or service provider interaction</a:t>
            </a:r>
          </a:p>
          <a:p>
            <a:endParaRPr lang="en-US" dirty="0"/>
          </a:p>
        </p:txBody>
      </p:sp>
    </p:spTree>
    <p:extLst>
      <p:ext uri="{BB962C8B-B14F-4D97-AF65-F5344CB8AC3E}">
        <p14:creationId xmlns:p14="http://schemas.microsoft.com/office/powerpoint/2010/main" val="17158646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85794" name="Picture 2"/>
          <p:cNvPicPr>
            <a:picLocks noChangeAspect="1" noChangeArrowheads="1"/>
          </p:cNvPicPr>
          <p:nvPr/>
        </p:nvPicPr>
        <p:blipFill>
          <a:blip r:embed="rId2" cstate="print"/>
          <a:srcRect/>
          <a:stretch>
            <a:fillRect/>
          </a:stretch>
        </p:blipFill>
        <p:spPr bwMode="auto">
          <a:xfrm>
            <a:off x="1905000" y="838200"/>
            <a:ext cx="8763000" cy="5486401"/>
          </a:xfrm>
          <a:prstGeom prst="rect">
            <a:avLst/>
          </a:prstGeom>
          <a:noFill/>
          <a:ln w="9525">
            <a:noFill/>
            <a:miter lim="800000"/>
            <a:headEnd/>
            <a:tailEnd/>
          </a:ln>
        </p:spPr>
      </p:pic>
      <p:sp>
        <p:nvSpPr>
          <p:cNvPr id="3" name="Title 2"/>
          <p:cNvSpPr>
            <a:spLocks noGrp="1"/>
          </p:cNvSpPr>
          <p:nvPr>
            <p:ph type="title"/>
          </p:nvPr>
        </p:nvSpPr>
        <p:spPr>
          <a:xfrm>
            <a:off x="1981200" y="274638"/>
            <a:ext cx="8229600" cy="639762"/>
          </a:xfrm>
        </p:spPr>
        <p:txBody>
          <a:bodyPr/>
          <a:lstStyle/>
          <a:p>
            <a:r>
              <a:rPr lang="en-US" sz="2400" dirty="0"/>
              <a:t>Services available to actors</a:t>
            </a:r>
          </a:p>
        </p:txBody>
      </p:sp>
    </p:spTree>
    <p:extLst>
      <p:ext uri="{BB962C8B-B14F-4D97-AF65-F5344CB8AC3E}">
        <p14:creationId xmlns:p14="http://schemas.microsoft.com/office/powerpoint/2010/main" val="2333383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38"/>
          <p:cNvPicPr/>
          <p:nvPr/>
        </p:nvPicPr>
        <p:blipFill>
          <a:blip r:embed="rId2" cstate="print">
            <a:extLst>
              <a:ext uri="{28A0092B-C50C-407E-A947-70E740481C1C}">
                <a14:useLocalDpi xmlns:a14="http://schemas.microsoft.com/office/drawing/2010/main" val="0"/>
              </a:ext>
            </a:extLst>
          </a:blip>
          <a:stretch>
            <a:fillRect/>
          </a:stretch>
        </p:blipFill>
        <p:spPr>
          <a:xfrm>
            <a:off x="3300413" y="1138238"/>
            <a:ext cx="5591175" cy="4581525"/>
          </a:xfrm>
          <a:prstGeom prst="rect">
            <a:avLst/>
          </a:prstGeom>
        </p:spPr>
      </p:pic>
      <p:sp>
        <p:nvSpPr>
          <p:cNvPr id="40" name="Title 39"/>
          <p:cNvSpPr>
            <a:spLocks noGrp="1"/>
          </p:cNvSpPr>
          <p:nvPr>
            <p:ph type="title"/>
          </p:nvPr>
        </p:nvSpPr>
        <p:spPr>
          <a:xfrm>
            <a:off x="1981199" y="228600"/>
            <a:ext cx="8229600" cy="1143000"/>
          </a:xfrm>
        </p:spPr>
        <p:txBody>
          <a:bodyPr>
            <a:normAutofit/>
          </a:bodyPr>
          <a:lstStyle/>
          <a:p>
            <a:r>
              <a:rPr lang="en-US" sz="1600" dirty="0"/>
              <a:t> Keiko </a:t>
            </a:r>
            <a:r>
              <a:rPr lang="en-US" sz="1600" dirty="0" err="1"/>
              <a:t>Hashizume</a:t>
            </a:r>
            <a:r>
              <a:rPr lang="en-US" sz="1600" dirty="0"/>
              <a:t>, Eduardo B. Fernandez, and Maria M. </a:t>
            </a:r>
            <a:r>
              <a:rPr lang="en-US" sz="1600" dirty="0" err="1"/>
              <a:t>Larrondo</a:t>
            </a:r>
            <a:r>
              <a:rPr lang="en-US" sz="1600" dirty="0"/>
              <a:t>-Petrie</a:t>
            </a:r>
            <a:br>
              <a:rPr lang="en-US" sz="1600" dirty="0"/>
            </a:br>
            <a:r>
              <a:rPr lang="en-US" sz="1600" dirty="0"/>
              <a:t>“A Reference Architecture for Cloud Computing</a:t>
            </a:r>
          </a:p>
        </p:txBody>
      </p:sp>
    </p:spTree>
    <p:extLst>
      <p:ext uri="{BB962C8B-B14F-4D97-AF65-F5344CB8AC3E}">
        <p14:creationId xmlns:p14="http://schemas.microsoft.com/office/powerpoint/2010/main" val="32760909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Title 1"/>
          <p:cNvSpPr>
            <a:spLocks noGrp="1"/>
          </p:cNvSpPr>
          <p:nvPr>
            <p:ph type="title"/>
          </p:nvPr>
        </p:nvSpPr>
        <p:spPr/>
        <p:txBody>
          <a:bodyPr/>
          <a:lstStyle/>
          <a:p>
            <a:pPr eaLnBrk="1" hangingPunct="1"/>
            <a:r>
              <a:rPr lang="en-US"/>
              <a:t>IaaS</a:t>
            </a:r>
          </a:p>
        </p:txBody>
      </p:sp>
      <p:sp>
        <p:nvSpPr>
          <p:cNvPr id="49154" name="Content Placeholder 2"/>
          <p:cNvSpPr>
            <a:spLocks noGrp="1"/>
          </p:cNvSpPr>
          <p:nvPr>
            <p:ph idx="1"/>
          </p:nvPr>
        </p:nvSpPr>
        <p:spPr/>
        <p:txBody>
          <a:bodyPr/>
          <a:lstStyle/>
          <a:p>
            <a:r>
              <a:rPr lang="en-US" sz="3200" dirty="0"/>
              <a:t>The IaaS layer virtualizes computing power, storage and network connectivity, and offers them as services to customers.</a:t>
            </a:r>
          </a:p>
          <a:p>
            <a:r>
              <a:rPr lang="en-US" sz="3200" dirty="0"/>
              <a:t>Computing power is delivered to users in the form of </a:t>
            </a:r>
            <a:r>
              <a:rPr lang="en-US" sz="3200" b="1" dirty="0"/>
              <a:t>virtual machines</a:t>
            </a:r>
            <a:r>
              <a:rPr lang="en-US" sz="3200" dirty="0"/>
              <a:t>. </a:t>
            </a:r>
          </a:p>
          <a:p>
            <a:r>
              <a:rPr lang="en-US" sz="3200" dirty="0"/>
              <a:t>A virtual machine looks to its user as a hardware processor where she can install any of the software packages provided by the Cloud Provider or her own software. </a:t>
            </a:r>
          </a:p>
          <a:p>
            <a:pPr eaLnBrk="1" hangingPunct="1">
              <a:buNone/>
            </a:pPr>
            <a:endParaRPr lang="en-US" sz="2400" dirty="0"/>
          </a:p>
        </p:txBody>
      </p:sp>
    </p:spTree>
    <p:extLst>
      <p:ext uri="{BB962C8B-B14F-4D97-AF65-F5344CB8AC3E}">
        <p14:creationId xmlns:p14="http://schemas.microsoft.com/office/powerpoint/2010/main" val="2980353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cstate="print">
            <a:extLst>
              <a:ext uri="{28A0092B-C50C-407E-A947-70E740481C1C}">
                <a14:useLocalDpi xmlns:a14="http://schemas.microsoft.com/office/drawing/2010/main" val="0"/>
              </a:ext>
            </a:extLst>
          </a:blip>
          <a:stretch>
            <a:fillRect/>
          </a:stretch>
        </p:blipFill>
        <p:spPr>
          <a:xfrm>
            <a:off x="1992429" y="404261"/>
            <a:ext cx="7346482" cy="5932087"/>
          </a:xfrm>
          <a:prstGeom prst="rect">
            <a:avLst/>
          </a:prstGeom>
        </p:spPr>
      </p:pic>
      <p:sp>
        <p:nvSpPr>
          <p:cNvPr id="3" name="Title 2">
            <a:extLst>
              <a:ext uri="{FF2B5EF4-FFF2-40B4-BE49-F238E27FC236}">
                <a16:creationId xmlns:a16="http://schemas.microsoft.com/office/drawing/2014/main" id="{A7208F32-443E-4D63-90D2-3A6FBE476FEA}"/>
              </a:ext>
            </a:extLst>
          </p:cNvPr>
          <p:cNvSpPr>
            <a:spLocks noGrp="1"/>
          </p:cNvSpPr>
          <p:nvPr>
            <p:ph type="title"/>
          </p:nvPr>
        </p:nvSpPr>
        <p:spPr>
          <a:xfrm>
            <a:off x="838200" y="365125"/>
            <a:ext cx="10515600" cy="473075"/>
          </a:xfrm>
        </p:spPr>
        <p:txBody>
          <a:bodyPr>
            <a:normAutofit fontScale="90000"/>
          </a:bodyPr>
          <a:lstStyle/>
          <a:p>
            <a:r>
              <a:rPr lang="en-US" dirty="0"/>
              <a:t>IaaS</a:t>
            </a:r>
          </a:p>
        </p:txBody>
      </p:sp>
    </p:spTree>
    <p:extLst>
      <p:ext uri="{BB962C8B-B14F-4D97-AF65-F5344CB8AC3E}">
        <p14:creationId xmlns:p14="http://schemas.microsoft.com/office/powerpoint/2010/main" val="19613045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3" name="Title 2"/>
          <p:cNvSpPr>
            <a:spLocks noGrp="1"/>
          </p:cNvSpPr>
          <p:nvPr>
            <p:ph type="title"/>
          </p:nvPr>
        </p:nvSpPr>
        <p:spPr/>
        <p:txBody>
          <a:bodyPr/>
          <a:lstStyle/>
          <a:p>
            <a:r>
              <a:rPr lang="en-US" dirty="0"/>
              <a:t>System architecture for </a:t>
            </a:r>
            <a:r>
              <a:rPr lang="en-US" dirty="0" err="1"/>
              <a:t>IaaS</a:t>
            </a:r>
            <a:endParaRPr lang="en-US" dirty="0"/>
          </a:p>
        </p:txBody>
      </p:sp>
      <p:sp>
        <p:nvSpPr>
          <p:cNvPr id="212994" name="Content Placeholder 3"/>
          <p:cNvSpPr>
            <a:spLocks noGrp="1"/>
          </p:cNvSpPr>
          <p:nvPr>
            <p:ph idx="1"/>
          </p:nvPr>
        </p:nvSpPr>
        <p:spPr/>
        <p:txBody>
          <a:bodyPr>
            <a:normAutofit fontScale="92500"/>
          </a:bodyPr>
          <a:lstStyle/>
          <a:p>
            <a:r>
              <a:rPr lang="en-US" sz="2400" dirty="0"/>
              <a:t>A </a:t>
            </a:r>
            <a:r>
              <a:rPr lang="en-US" sz="2400" b="1" dirty="0"/>
              <a:t>User</a:t>
            </a:r>
            <a:r>
              <a:rPr lang="en-US" sz="2400" dirty="0"/>
              <a:t> creates one or more </a:t>
            </a:r>
            <a:r>
              <a:rPr lang="en-US" sz="2400" b="1" dirty="0"/>
              <a:t>Accounts</a:t>
            </a:r>
            <a:r>
              <a:rPr lang="en-US" sz="2400" dirty="0"/>
              <a:t> in order to use the </a:t>
            </a:r>
            <a:r>
              <a:rPr lang="en-US" sz="2400" b="1" dirty="0"/>
              <a:t>Provider</a:t>
            </a:r>
            <a:r>
              <a:rPr lang="en-US" sz="2400" dirty="0"/>
              <a:t>’s infrastructure.</a:t>
            </a:r>
          </a:p>
          <a:p>
            <a:r>
              <a:rPr lang="en-US" sz="2400" dirty="0"/>
              <a:t>Accounts can be individual or institutional  (</a:t>
            </a:r>
            <a:r>
              <a:rPr lang="en-US" sz="2400" b="1" dirty="0"/>
              <a:t>Party</a:t>
            </a:r>
            <a:r>
              <a:rPr lang="en-US" sz="2400" dirty="0"/>
              <a:t> pattern)</a:t>
            </a:r>
          </a:p>
          <a:p>
            <a:r>
              <a:rPr lang="en-US" sz="2400" dirty="0"/>
              <a:t>The </a:t>
            </a:r>
            <a:r>
              <a:rPr lang="en-US" sz="2400" b="1" dirty="0"/>
              <a:t>Provider</a:t>
            </a:r>
            <a:r>
              <a:rPr lang="en-US" sz="2400" dirty="0"/>
              <a:t> is composed of a Hypervisor, Hardware (server, storage and network), a </a:t>
            </a:r>
            <a:r>
              <a:rPr lang="en-US" sz="2400" b="1" dirty="0"/>
              <a:t>DNS</a:t>
            </a:r>
            <a:r>
              <a:rPr lang="en-US" sz="2400" dirty="0"/>
              <a:t> (Domain Name System) and a </a:t>
            </a:r>
            <a:r>
              <a:rPr lang="en-US" sz="2400" b="1" dirty="0"/>
              <a:t>DHCP (Dynamic Host Configuration Protocol)</a:t>
            </a:r>
            <a:r>
              <a:rPr lang="en-US" sz="2400" dirty="0"/>
              <a:t>. </a:t>
            </a:r>
          </a:p>
          <a:p>
            <a:r>
              <a:rPr lang="en-US" sz="2400" dirty="0"/>
              <a:t>The </a:t>
            </a:r>
            <a:r>
              <a:rPr lang="en-US" sz="2400" b="1" dirty="0"/>
              <a:t>Virtual Machine Monitor</a:t>
            </a:r>
            <a:r>
              <a:rPr lang="en-US" sz="2400" dirty="0"/>
              <a:t> (VMM) creates </a:t>
            </a:r>
            <a:r>
              <a:rPr lang="en-US" sz="2400" b="1" dirty="0"/>
              <a:t>Virtual Machines </a:t>
            </a:r>
            <a:r>
              <a:rPr lang="en-US" sz="2400" dirty="0"/>
              <a:t>(VM) and assigns their instances to the users who requested them. </a:t>
            </a:r>
          </a:p>
          <a:p>
            <a:r>
              <a:rPr lang="en-US" sz="2400" dirty="0"/>
              <a:t>VMs are created using </a:t>
            </a:r>
            <a:r>
              <a:rPr lang="en-US" sz="2400" b="1" dirty="0"/>
              <a:t>Images</a:t>
            </a:r>
            <a:r>
              <a:rPr lang="en-US" sz="2400" dirty="0"/>
              <a:t> (VMIs)</a:t>
            </a:r>
          </a:p>
          <a:p>
            <a:r>
              <a:rPr lang="en-US" sz="2400" dirty="0"/>
              <a:t>When the instance is launched, it is assigned to a physical server and given other hardware resources.</a:t>
            </a:r>
          </a:p>
          <a:p>
            <a:r>
              <a:rPr lang="en-US" sz="2400" dirty="0"/>
              <a:t> The </a:t>
            </a:r>
            <a:r>
              <a:rPr lang="en-US" sz="2400" b="1" dirty="0"/>
              <a:t>Virtual Machine</a:t>
            </a:r>
            <a:r>
              <a:rPr lang="en-US" sz="2400" dirty="0"/>
              <a:t> passes system calls to the </a:t>
            </a:r>
            <a:r>
              <a:rPr lang="en-US" sz="2400" b="1" dirty="0"/>
              <a:t>Virtual Machine Monitor</a:t>
            </a:r>
            <a:r>
              <a:rPr lang="en-US" sz="2400" dirty="0"/>
              <a:t> which executes those calls in the </a:t>
            </a:r>
            <a:r>
              <a:rPr lang="en-US" sz="2400" b="1" dirty="0"/>
              <a:t>Hardware</a:t>
            </a:r>
            <a:r>
              <a:rPr lang="en-US" sz="2400" dirty="0"/>
              <a:t>. </a:t>
            </a:r>
          </a:p>
          <a:p>
            <a:pPr>
              <a:buFont typeface="Arial" charset="0"/>
              <a:buNone/>
            </a:pPr>
            <a:endParaRPr lang="en-US" sz="2400" dirty="0"/>
          </a:p>
          <a:p>
            <a:endParaRPr lang="en-US" sz="2400" dirty="0"/>
          </a:p>
        </p:txBody>
      </p:sp>
    </p:spTree>
    <p:extLst>
      <p:ext uri="{BB962C8B-B14F-4D97-AF65-F5344CB8AC3E}">
        <p14:creationId xmlns:p14="http://schemas.microsoft.com/office/powerpoint/2010/main" val="41636199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7" name="Title 1"/>
          <p:cNvSpPr>
            <a:spLocks noGrp="1"/>
          </p:cNvSpPr>
          <p:nvPr>
            <p:ph type="title"/>
          </p:nvPr>
        </p:nvSpPr>
        <p:spPr/>
        <p:txBody>
          <a:bodyPr/>
          <a:lstStyle/>
          <a:p>
            <a:r>
              <a:rPr lang="en-US" dirty="0"/>
              <a:t>Use Case Create a VM for a user</a:t>
            </a:r>
          </a:p>
        </p:txBody>
      </p:sp>
      <p:sp>
        <p:nvSpPr>
          <p:cNvPr id="203778" name="Content Placeholder 2"/>
          <p:cNvSpPr>
            <a:spLocks noGrp="1"/>
          </p:cNvSpPr>
          <p:nvPr>
            <p:ph idx="1"/>
          </p:nvPr>
        </p:nvSpPr>
        <p:spPr>
          <a:xfrm>
            <a:off x="2209800" y="1676401"/>
            <a:ext cx="8229600" cy="4525963"/>
          </a:xfrm>
        </p:spPr>
        <p:txBody>
          <a:bodyPr>
            <a:normAutofit/>
          </a:bodyPr>
          <a:lstStyle/>
          <a:p>
            <a:r>
              <a:rPr lang="en-US" sz="2000" u="sng" dirty="0"/>
              <a:t>Summary</a:t>
            </a:r>
            <a:r>
              <a:rPr lang="en-US" sz="2000" dirty="0"/>
              <a:t>: The Provider creates a Virtual Machine for a user.</a:t>
            </a:r>
            <a:r>
              <a:rPr lang="en-US" sz="2000" u="sng" dirty="0"/>
              <a:t> </a:t>
            </a:r>
            <a:endParaRPr lang="en-US" sz="2000" dirty="0"/>
          </a:p>
          <a:p>
            <a:r>
              <a:rPr lang="en-US" sz="2000" u="sng" dirty="0"/>
              <a:t>Actor</a:t>
            </a:r>
            <a:r>
              <a:rPr lang="en-US" sz="2000" dirty="0"/>
              <a:t>: User</a:t>
            </a:r>
          </a:p>
          <a:p>
            <a:r>
              <a:rPr lang="en-US" sz="2000" u="sng" dirty="0"/>
              <a:t>Precondition</a:t>
            </a:r>
            <a:r>
              <a:rPr lang="en-US" sz="2000" dirty="0"/>
              <a:t>: The user must have an account with the Provider</a:t>
            </a:r>
          </a:p>
          <a:p>
            <a:r>
              <a:rPr lang="en-US" sz="2000" u="sng" dirty="0"/>
              <a:t>Description</a:t>
            </a:r>
            <a:r>
              <a:rPr lang="en-US" sz="2000" dirty="0"/>
              <a:t>:</a:t>
            </a:r>
          </a:p>
          <a:p>
            <a:r>
              <a:rPr lang="en-US" sz="2000" dirty="0"/>
              <a:t>The User requests the Provider to create a virtual machine. He specifies the physical location and the type of the instance.</a:t>
            </a:r>
          </a:p>
          <a:p>
            <a:r>
              <a:rPr lang="en-US" sz="2000" dirty="0"/>
              <a:t>The Provider checks if the user has an account and redirects the request to the Hypervisor.</a:t>
            </a:r>
          </a:p>
          <a:p>
            <a:r>
              <a:rPr lang="en-US" sz="2000" dirty="0"/>
              <a:t>The Virtual Machine Monitor creates an instance of the Virtual Machine and assigns it to a server and to the user.</a:t>
            </a:r>
          </a:p>
          <a:p>
            <a:r>
              <a:rPr lang="en-US" sz="2000" u="sng" dirty="0" err="1"/>
              <a:t>Postcondition</a:t>
            </a:r>
            <a:r>
              <a:rPr lang="en-US" sz="2000" dirty="0"/>
              <a:t>: A Virtual Machine is created in the specified location and assigned to a server and to the user.</a:t>
            </a:r>
          </a:p>
          <a:p>
            <a:endParaRPr lang="en-US" sz="2000" dirty="0"/>
          </a:p>
        </p:txBody>
      </p:sp>
    </p:spTree>
    <p:extLst>
      <p:ext uri="{BB962C8B-B14F-4D97-AF65-F5344CB8AC3E}">
        <p14:creationId xmlns:p14="http://schemas.microsoft.com/office/powerpoint/2010/main" val="13931261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5" name="Title 1"/>
          <p:cNvSpPr>
            <a:spLocks noGrp="1"/>
          </p:cNvSpPr>
          <p:nvPr>
            <p:ph type="title"/>
          </p:nvPr>
        </p:nvSpPr>
        <p:spPr/>
        <p:txBody>
          <a:bodyPr/>
          <a:lstStyle/>
          <a:p>
            <a:r>
              <a:rPr lang="en-US"/>
              <a:t>UC Create a VM</a:t>
            </a:r>
          </a:p>
        </p:txBody>
      </p:sp>
      <p:graphicFrame>
        <p:nvGraphicFramePr>
          <p:cNvPr id="187394" name="Object 2"/>
          <p:cNvGraphicFramePr>
            <a:graphicFrameLocks noChangeAspect="1"/>
          </p:cNvGraphicFramePr>
          <p:nvPr>
            <p:extLst>
              <p:ext uri="{D42A27DB-BD31-4B8C-83A1-F6EECF244321}">
                <p14:modId xmlns:p14="http://schemas.microsoft.com/office/powerpoint/2010/main" val="94486367"/>
              </p:ext>
            </p:extLst>
          </p:nvPr>
        </p:nvGraphicFramePr>
        <p:xfrm>
          <a:off x="1597794" y="1347538"/>
          <a:ext cx="8624235" cy="4947384"/>
        </p:xfrm>
        <a:graphic>
          <a:graphicData uri="http://schemas.openxmlformats.org/presentationml/2006/ole">
            <mc:AlternateContent xmlns:mc="http://schemas.openxmlformats.org/markup-compatibility/2006">
              <mc:Choice xmlns:v="urn:schemas-microsoft-com:vml" Requires="v">
                <p:oleObj spid="_x0000_s14469" name="Document" r:id="rId3" imgW="8924400" imgH="4289400" progId="Word.Document.12">
                  <p:embed/>
                </p:oleObj>
              </mc:Choice>
              <mc:Fallback>
                <p:oleObj name="Document" r:id="rId3" imgW="8924400" imgH="4289400" progId="Word.Document.12">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97794" y="1347538"/>
                        <a:ext cx="8624235" cy="4947384"/>
                      </a:xfrm>
                      <a:prstGeom prst="rect">
                        <a:avLst/>
                      </a:prstGeom>
                      <a:noFill/>
                      <a:ln>
                        <a:noFill/>
                      </a:ln>
                      <a:effectLst/>
                      <a:extLst/>
                    </p:spPr>
                  </p:pic>
                </p:oleObj>
              </mc:Fallback>
            </mc:AlternateContent>
          </a:graphicData>
        </a:graphic>
      </p:graphicFrame>
    </p:spTree>
    <p:extLst>
      <p:ext uri="{BB962C8B-B14F-4D97-AF65-F5344CB8AC3E}">
        <p14:creationId xmlns:p14="http://schemas.microsoft.com/office/powerpoint/2010/main" val="23498383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Application execution</a:t>
            </a:r>
          </a:p>
        </p:txBody>
      </p:sp>
      <p:sp>
        <p:nvSpPr>
          <p:cNvPr id="3" name="Content Placeholder 2"/>
          <p:cNvSpPr>
            <a:spLocks noGrp="1"/>
          </p:cNvSpPr>
          <p:nvPr>
            <p:ph idx="1"/>
          </p:nvPr>
        </p:nvSpPr>
        <p:spPr/>
        <p:txBody>
          <a:bodyPr/>
          <a:lstStyle/>
          <a:p>
            <a:r>
              <a:rPr lang="en-US" dirty="0"/>
              <a:t>Initially only virtual machines (VMs)were used.</a:t>
            </a:r>
          </a:p>
          <a:p>
            <a:r>
              <a:rPr lang="en-US" dirty="0"/>
              <a:t>A VM can run any operating system</a:t>
            </a:r>
          </a:p>
          <a:p>
            <a:r>
              <a:rPr lang="en-US" dirty="0"/>
              <a:t>Lately, </a:t>
            </a:r>
            <a:r>
              <a:rPr lang="en-US" b="1" dirty="0"/>
              <a:t>containers</a:t>
            </a:r>
            <a:r>
              <a:rPr lang="en-US" dirty="0"/>
              <a:t> have become more popular</a:t>
            </a:r>
          </a:p>
          <a:p>
            <a:r>
              <a:rPr lang="en-US" dirty="0"/>
              <a:t>Applications in containers share a common operating system</a:t>
            </a:r>
          </a:p>
          <a:p>
            <a:r>
              <a:rPr lang="en-US" dirty="0"/>
              <a:t>Containers trade off flexibility for speed and simplicity</a:t>
            </a:r>
          </a:p>
        </p:txBody>
      </p:sp>
    </p:spTree>
    <p:extLst>
      <p:ext uri="{BB962C8B-B14F-4D97-AF65-F5344CB8AC3E}">
        <p14:creationId xmlns:p14="http://schemas.microsoft.com/office/powerpoint/2010/main" val="41878617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419600" y="2667001"/>
            <a:ext cx="3683000" cy="2867025"/>
          </a:xfrm>
          <a:prstGeom prst="rect">
            <a:avLst/>
          </a:prstGeom>
        </p:spPr>
      </p:pic>
      <p:sp>
        <p:nvSpPr>
          <p:cNvPr id="3" name="Title 2"/>
          <p:cNvSpPr>
            <a:spLocks noGrp="1"/>
          </p:cNvSpPr>
          <p:nvPr>
            <p:ph type="title"/>
          </p:nvPr>
        </p:nvSpPr>
        <p:spPr/>
        <p:txBody>
          <a:bodyPr/>
          <a:lstStyle/>
          <a:p>
            <a:r>
              <a:rPr lang="en-US" dirty="0"/>
              <a:t>VM stack (system view)</a:t>
            </a:r>
          </a:p>
        </p:txBody>
      </p:sp>
    </p:spTree>
    <p:extLst>
      <p:ext uri="{BB962C8B-B14F-4D97-AF65-F5344CB8AC3E}">
        <p14:creationId xmlns:p14="http://schemas.microsoft.com/office/powerpoint/2010/main" val="16092350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4386" name="Picture 2"/>
          <p:cNvPicPr>
            <a:picLocks noChangeAspect="1" noChangeArrowheads="1"/>
          </p:cNvPicPr>
          <p:nvPr/>
        </p:nvPicPr>
        <p:blipFill>
          <a:blip r:embed="rId2" cstate="print"/>
          <a:srcRect/>
          <a:stretch>
            <a:fillRect/>
          </a:stretch>
        </p:blipFill>
        <p:spPr bwMode="auto">
          <a:xfrm>
            <a:off x="3733800" y="2057400"/>
            <a:ext cx="4953000" cy="2590800"/>
          </a:xfrm>
          <a:prstGeom prst="rect">
            <a:avLst/>
          </a:prstGeom>
          <a:noFill/>
          <a:ln w="9525">
            <a:noFill/>
            <a:miter lim="800000"/>
            <a:headEnd/>
            <a:tailEnd/>
          </a:ln>
          <a:effectLst/>
        </p:spPr>
      </p:pic>
      <p:sp>
        <p:nvSpPr>
          <p:cNvPr id="17" name="Title 16"/>
          <p:cNvSpPr>
            <a:spLocks noGrp="1"/>
          </p:cNvSpPr>
          <p:nvPr>
            <p:ph type="title"/>
          </p:nvPr>
        </p:nvSpPr>
        <p:spPr/>
        <p:txBody>
          <a:bodyPr/>
          <a:lstStyle/>
          <a:p>
            <a:r>
              <a:rPr lang="en-US" dirty="0"/>
              <a:t>A virtual machine as seen by a user</a:t>
            </a:r>
          </a:p>
        </p:txBody>
      </p:sp>
    </p:spTree>
    <p:extLst>
      <p:ext uri="{BB962C8B-B14F-4D97-AF65-F5344CB8AC3E}">
        <p14:creationId xmlns:p14="http://schemas.microsoft.com/office/powerpoint/2010/main" val="18701197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5554" name="Picture 2"/>
          <p:cNvPicPr>
            <a:picLocks noChangeAspect="1" noChangeArrowheads="1"/>
          </p:cNvPicPr>
          <p:nvPr/>
        </p:nvPicPr>
        <p:blipFill>
          <a:blip r:embed="rId2" cstate="print"/>
          <a:srcRect/>
          <a:stretch>
            <a:fillRect/>
          </a:stretch>
        </p:blipFill>
        <p:spPr bwMode="auto">
          <a:xfrm>
            <a:off x="2209801" y="838201"/>
            <a:ext cx="7391399" cy="5181599"/>
          </a:xfrm>
          <a:prstGeom prst="rect">
            <a:avLst/>
          </a:prstGeom>
          <a:noFill/>
          <a:ln w="9525">
            <a:noFill/>
            <a:miter lim="800000"/>
            <a:headEnd/>
            <a:tailEnd/>
          </a:ln>
        </p:spPr>
      </p:pic>
    </p:spTree>
    <p:extLst>
      <p:ext uri="{BB962C8B-B14F-4D97-AF65-F5344CB8AC3E}">
        <p14:creationId xmlns:p14="http://schemas.microsoft.com/office/powerpoint/2010/main" val="247217809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Containers</a:t>
            </a:r>
          </a:p>
        </p:txBody>
      </p:sp>
      <p:sp>
        <p:nvSpPr>
          <p:cNvPr id="3" name="Content Placeholder 2"/>
          <p:cNvSpPr>
            <a:spLocks noGrp="1"/>
          </p:cNvSpPr>
          <p:nvPr>
            <p:ph idx="1"/>
          </p:nvPr>
        </p:nvSpPr>
        <p:spPr/>
        <p:txBody>
          <a:bodyPr/>
          <a:lstStyle/>
          <a:p>
            <a:r>
              <a:rPr lang="en-US" sz="2400" dirty="0"/>
              <a:t>A Software Container provides an execution environment for applications sharing a host operating system, binaries, and libraries with other containers. </a:t>
            </a:r>
          </a:p>
          <a:p>
            <a:r>
              <a:rPr lang="en-US" sz="2400" dirty="0"/>
              <a:t>Containers can be lightweight, portable, extensible, reliable, and secure.</a:t>
            </a:r>
          </a:p>
          <a:p>
            <a:r>
              <a:rPr lang="en-US" sz="2400" dirty="0"/>
              <a:t>A </a:t>
            </a:r>
            <a:r>
              <a:rPr lang="en-US" sz="2400" b="1" dirty="0"/>
              <a:t>Container</a:t>
            </a:r>
            <a:r>
              <a:rPr lang="en-US" sz="2400" dirty="0"/>
              <a:t> controls a set of </a:t>
            </a:r>
            <a:r>
              <a:rPr lang="en-US" sz="2400" b="1" dirty="0"/>
              <a:t>Applications</a:t>
            </a:r>
            <a:r>
              <a:rPr lang="en-US" sz="2400" dirty="0"/>
              <a:t> sharing a </a:t>
            </a:r>
            <a:r>
              <a:rPr lang="en-US" sz="2400" b="1" dirty="0"/>
              <a:t>Host OS </a:t>
            </a:r>
            <a:r>
              <a:rPr lang="en-US" sz="2400" dirty="0"/>
              <a:t>that provides a set of</a:t>
            </a:r>
            <a:r>
              <a:rPr lang="en-US" sz="2400" b="1" dirty="0"/>
              <a:t> Resources.  </a:t>
            </a:r>
            <a:r>
              <a:rPr lang="en-US" sz="2400" dirty="0"/>
              <a:t>An</a:t>
            </a:r>
            <a:r>
              <a:rPr lang="en-US" sz="2400" b="1" dirty="0"/>
              <a:t> Interceptor </a:t>
            </a:r>
            <a:r>
              <a:rPr lang="en-US" sz="2400" dirty="0"/>
              <a:t>mediates the services provided to the application by the container. Applications hosted in containers can be accessed remotely through </a:t>
            </a:r>
            <a:r>
              <a:rPr lang="en-US" sz="2400" b="1" dirty="0"/>
              <a:t>Proxies, </a:t>
            </a:r>
            <a:r>
              <a:rPr lang="en-US" sz="2400" dirty="0"/>
              <a:t>where the Container acts as a broker. The Container provides a set of </a:t>
            </a:r>
            <a:r>
              <a:rPr lang="en-US" sz="2400" b="1" dirty="0"/>
              <a:t>Services </a:t>
            </a:r>
            <a:r>
              <a:rPr lang="en-US" sz="2400" dirty="0"/>
              <a:t>to the applications.</a:t>
            </a:r>
          </a:p>
          <a:p>
            <a:pPr marL="0" indent="0">
              <a:buNone/>
            </a:pPr>
            <a:endParaRPr lang="en-US" sz="2400" dirty="0"/>
          </a:p>
          <a:p>
            <a:endParaRPr lang="en-US" sz="2400" dirty="0"/>
          </a:p>
        </p:txBody>
      </p:sp>
    </p:spTree>
    <p:extLst>
      <p:ext uri="{BB962C8B-B14F-4D97-AF65-F5344CB8AC3E}">
        <p14:creationId xmlns:p14="http://schemas.microsoft.com/office/powerpoint/2010/main" val="273361358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Container stack</a:t>
            </a:r>
          </a:p>
        </p:txBody>
      </p:sp>
      <p:pic>
        <p:nvPicPr>
          <p:cNvPr id="3" name="Picture 2"/>
          <p:cNvPicPr>
            <a:picLocks noChangeAspect="1"/>
          </p:cNvPicPr>
          <p:nvPr/>
        </p:nvPicPr>
        <p:blipFill>
          <a:blip r:embed="rId2"/>
          <a:stretch>
            <a:fillRect/>
          </a:stretch>
        </p:blipFill>
        <p:spPr>
          <a:xfrm>
            <a:off x="3733800" y="2749000"/>
            <a:ext cx="4876800" cy="2280200"/>
          </a:xfrm>
          <a:prstGeom prst="rect">
            <a:avLst/>
          </a:prstGeom>
        </p:spPr>
      </p:pic>
    </p:spTree>
    <p:extLst>
      <p:ext uri="{BB962C8B-B14F-4D97-AF65-F5344CB8AC3E}">
        <p14:creationId xmlns:p14="http://schemas.microsoft.com/office/powerpoint/2010/main" val="17192762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OpenStack</a:t>
            </a:r>
          </a:p>
        </p:txBody>
      </p:sp>
      <p:sp>
        <p:nvSpPr>
          <p:cNvPr id="3" name="Content Placeholder 2"/>
          <p:cNvSpPr>
            <a:spLocks noGrp="1"/>
          </p:cNvSpPr>
          <p:nvPr>
            <p:ph idx="1"/>
          </p:nvPr>
        </p:nvSpPr>
        <p:spPr/>
        <p:txBody>
          <a:bodyPr>
            <a:normAutofit fontScale="92500" lnSpcReduction="10000"/>
          </a:bodyPr>
          <a:lstStyle/>
          <a:p>
            <a:r>
              <a:rPr lang="en-US" sz="2400" b="1" dirty="0"/>
              <a:t>OpenStack</a:t>
            </a:r>
            <a:r>
              <a:rPr lang="en-US" sz="2400" dirty="0"/>
              <a:t> is a </a:t>
            </a:r>
            <a:r>
              <a:rPr lang="en-US" sz="2400" dirty="0">
                <a:hlinkClick r:id="rId2" tooltip="Free and open-source software"/>
              </a:rPr>
              <a:t>free and open-source</a:t>
            </a:r>
            <a:r>
              <a:rPr lang="en-US" sz="2400" dirty="0"/>
              <a:t> </a:t>
            </a:r>
            <a:r>
              <a:rPr lang="en-US" sz="2400" dirty="0">
                <a:hlinkClick r:id="rId3" tooltip="Software platform"/>
              </a:rPr>
              <a:t>software platform</a:t>
            </a:r>
            <a:r>
              <a:rPr lang="en-US" sz="2400" dirty="0"/>
              <a:t> for </a:t>
            </a:r>
            <a:r>
              <a:rPr lang="en-US" sz="2400" dirty="0">
                <a:hlinkClick r:id="rId4" tooltip="Cloud computing"/>
              </a:rPr>
              <a:t>cloud computing</a:t>
            </a:r>
            <a:r>
              <a:rPr lang="en-US" sz="2400" dirty="0"/>
              <a:t>, mostly deployed as IaaS.</a:t>
            </a:r>
            <a:r>
              <a:rPr lang="en-US" sz="2400" baseline="30000" dirty="0"/>
              <a:t> </a:t>
            </a:r>
            <a:r>
              <a:rPr lang="en-US" sz="2400" dirty="0"/>
              <a:t> It consists of interrelated components that control hardware pools of processing, storage, and networking resources throughout a </a:t>
            </a:r>
            <a:r>
              <a:rPr lang="en-US" sz="2400" dirty="0">
                <a:hlinkClick r:id="rId5" tooltip="Data center"/>
              </a:rPr>
              <a:t>data center</a:t>
            </a:r>
            <a:r>
              <a:rPr lang="en-US" sz="2400" dirty="0"/>
              <a:t>. </a:t>
            </a:r>
          </a:p>
          <a:p>
            <a:r>
              <a:rPr lang="en-US" sz="2400" dirty="0"/>
              <a:t>Users either manage it through a web-based dashboard, through </a:t>
            </a:r>
            <a:r>
              <a:rPr lang="en-US" sz="2400" dirty="0">
                <a:hlinkClick r:id="rId6" tooltip="Command-line interface"/>
              </a:rPr>
              <a:t>command-line</a:t>
            </a:r>
            <a:r>
              <a:rPr lang="en-US" sz="2400" dirty="0"/>
              <a:t> tools, or through a </a:t>
            </a:r>
            <a:r>
              <a:rPr lang="en-US" sz="2400" dirty="0">
                <a:hlinkClick r:id="rId7" tooltip="RESTful"/>
              </a:rPr>
              <a:t>RESTful</a:t>
            </a:r>
            <a:r>
              <a:rPr lang="en-US" sz="2400" dirty="0"/>
              <a:t> </a:t>
            </a:r>
            <a:r>
              <a:rPr lang="en-US" sz="2400" dirty="0">
                <a:hlinkClick r:id="rId8" tooltip="API"/>
              </a:rPr>
              <a:t>API</a:t>
            </a:r>
            <a:r>
              <a:rPr lang="en-US" sz="2400" dirty="0"/>
              <a:t>. </a:t>
            </a:r>
          </a:p>
          <a:p>
            <a:r>
              <a:rPr lang="en-US" sz="2400" dirty="0"/>
              <a:t>OpenStack.org released it under the terms of the </a:t>
            </a:r>
            <a:r>
              <a:rPr lang="en-US" sz="2400" dirty="0">
                <a:hlinkClick r:id="rId9" tooltip="Apache License"/>
              </a:rPr>
              <a:t>Apache License</a:t>
            </a:r>
            <a:r>
              <a:rPr lang="en-US" sz="2400" dirty="0"/>
              <a:t>.</a:t>
            </a:r>
          </a:p>
          <a:p>
            <a:r>
              <a:rPr lang="en-US" sz="2400" dirty="0"/>
              <a:t>As of 2016, it is managed by the OpenStack Foundation, a non-profit corporate entity established in September 2012 to promote OpenStack software and its community. More than 500 companies have joined the project</a:t>
            </a:r>
          </a:p>
          <a:p>
            <a:r>
              <a:rPr lang="en-US" sz="2400" dirty="0"/>
              <a:t>The technology consists of a series of interrelated projects that control pools of processing, storage, and networking resources throughout a data center—which users manage through a web-based dashboard, </a:t>
            </a:r>
            <a:r>
              <a:rPr lang="en-US" sz="2400" dirty="0">
                <a:hlinkClick r:id="rId10" tooltip="Command-line interface"/>
              </a:rPr>
              <a:t>command-line</a:t>
            </a:r>
            <a:r>
              <a:rPr lang="en-US" sz="2400" dirty="0"/>
              <a:t> tools, or a </a:t>
            </a:r>
            <a:r>
              <a:rPr lang="en-US" sz="2400" dirty="0">
                <a:hlinkClick r:id="rId11" tooltip="RESTful"/>
              </a:rPr>
              <a:t>RESTful</a:t>
            </a:r>
            <a:r>
              <a:rPr lang="en-US" sz="2400" dirty="0"/>
              <a:t> </a:t>
            </a:r>
            <a:r>
              <a:rPr lang="en-US" sz="2400" dirty="0">
                <a:hlinkClick r:id="rId12" tooltip="API"/>
              </a:rPr>
              <a:t>API</a:t>
            </a:r>
            <a:r>
              <a:rPr lang="en-US" sz="2400" dirty="0"/>
              <a:t>. </a:t>
            </a:r>
          </a:p>
          <a:p>
            <a:r>
              <a:rPr lang="en-US" sz="2400" dirty="0"/>
              <a:t>It has become a standard for IaaS</a:t>
            </a:r>
          </a:p>
          <a:p>
            <a:endParaRPr lang="en-US" sz="2000" dirty="0"/>
          </a:p>
        </p:txBody>
      </p:sp>
    </p:spTree>
    <p:extLst>
      <p:ext uri="{BB962C8B-B14F-4D97-AF65-F5344CB8AC3E}">
        <p14:creationId xmlns:p14="http://schemas.microsoft.com/office/powerpoint/2010/main" val="89103023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OpenStack components</a:t>
            </a:r>
          </a:p>
        </p:txBody>
      </p:sp>
      <p:sp>
        <p:nvSpPr>
          <p:cNvPr id="3" name="Content Placeholder 2"/>
          <p:cNvSpPr>
            <a:spLocks noGrp="1"/>
          </p:cNvSpPr>
          <p:nvPr>
            <p:ph idx="1"/>
          </p:nvPr>
        </p:nvSpPr>
        <p:spPr>
          <a:xfrm>
            <a:off x="845288" y="1825625"/>
            <a:ext cx="10515600" cy="4351338"/>
          </a:xfrm>
        </p:spPr>
        <p:txBody>
          <a:bodyPr>
            <a:normAutofit fontScale="85000" lnSpcReduction="20000"/>
          </a:bodyPr>
          <a:lstStyle/>
          <a:p>
            <a:pPr lvl="0" hangingPunct="0"/>
            <a:r>
              <a:rPr lang="en-US" b="1" dirty="0"/>
              <a:t>Compute </a:t>
            </a:r>
            <a:r>
              <a:rPr lang="en-US" dirty="0"/>
              <a:t>(Nova)—provides virtual machine management. It is designed to manage and automate pools of computer resources and can work with widely available virtualization technologies</a:t>
            </a:r>
          </a:p>
          <a:p>
            <a:pPr lvl="0" hangingPunct="0"/>
            <a:r>
              <a:rPr lang="en-US" b="1" dirty="0"/>
              <a:t>Networking</a:t>
            </a:r>
            <a:r>
              <a:rPr lang="en-US" dirty="0"/>
              <a:t> (Neutron)--a system for managing networks and IP addresses</a:t>
            </a:r>
          </a:p>
          <a:p>
            <a:pPr lvl="0" hangingPunct="0"/>
            <a:r>
              <a:rPr lang="en-US" b="1" dirty="0"/>
              <a:t>Identity</a:t>
            </a:r>
            <a:r>
              <a:rPr lang="en-US" dirty="0"/>
              <a:t> (Keystone)--provides a central directory of users mapped to the OpenStack services they can access</a:t>
            </a:r>
          </a:p>
          <a:p>
            <a:pPr lvl="0" hangingPunct="0"/>
            <a:r>
              <a:rPr lang="en-US" b="1" dirty="0"/>
              <a:t>Object storage </a:t>
            </a:r>
            <a:r>
              <a:rPr lang="en-US" dirty="0"/>
              <a:t>(Swift)—supports data management using a scalable redundant storage system.</a:t>
            </a:r>
          </a:p>
          <a:p>
            <a:pPr lvl="0" hangingPunct="0"/>
            <a:r>
              <a:rPr lang="en-US" b="1" dirty="0"/>
              <a:t>Block storage </a:t>
            </a:r>
            <a:r>
              <a:rPr lang="en-US" dirty="0"/>
              <a:t>(Cinder)—provides persistent block-level storage </a:t>
            </a:r>
          </a:p>
          <a:p>
            <a:pPr lvl="0" hangingPunct="0"/>
            <a:r>
              <a:rPr lang="en-US" b="1" dirty="0"/>
              <a:t>Image </a:t>
            </a:r>
            <a:r>
              <a:rPr lang="en-US" dirty="0"/>
              <a:t>(Glance)—provides discovery, registration, and delivery services for disk and server images</a:t>
            </a:r>
          </a:p>
          <a:p>
            <a:pPr lvl="0" hangingPunct="0"/>
            <a:r>
              <a:rPr lang="en-US" b="1" dirty="0"/>
              <a:t>Dashboard </a:t>
            </a:r>
            <a:r>
              <a:rPr lang="en-US" dirty="0"/>
              <a:t>(Horizon)—provides administrators and users with a graphical interface (dashboard) to access, provision, and automate cloud-based resources</a:t>
            </a:r>
          </a:p>
          <a:p>
            <a:pPr marL="0" indent="0" hangingPunct="0">
              <a:buNone/>
            </a:pPr>
            <a:endParaRPr lang="en-US" dirty="0"/>
          </a:p>
          <a:p>
            <a:endParaRPr lang="en-US" dirty="0"/>
          </a:p>
        </p:txBody>
      </p:sp>
    </p:spTree>
    <p:extLst>
      <p:ext uri="{BB962C8B-B14F-4D97-AF65-F5344CB8AC3E}">
        <p14:creationId xmlns:p14="http://schemas.microsoft.com/office/powerpoint/2010/main" val="11779884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OpenStack components II</a:t>
            </a:r>
          </a:p>
        </p:txBody>
      </p:sp>
      <p:sp>
        <p:nvSpPr>
          <p:cNvPr id="3" name="Content Placeholder 2"/>
          <p:cNvSpPr>
            <a:spLocks noGrp="1"/>
          </p:cNvSpPr>
          <p:nvPr>
            <p:ph idx="1"/>
          </p:nvPr>
        </p:nvSpPr>
        <p:spPr/>
        <p:txBody>
          <a:bodyPr>
            <a:normAutofit fontScale="92500" lnSpcReduction="20000"/>
          </a:bodyPr>
          <a:lstStyle/>
          <a:p>
            <a:r>
              <a:rPr lang="en-US" b="1" dirty="0"/>
              <a:t>Orchestration</a:t>
            </a:r>
            <a:r>
              <a:rPr lang="en-US" dirty="0"/>
              <a:t> (Heat)-- is a service to orchestrate multiple composite cloud applications using templates</a:t>
            </a:r>
          </a:p>
          <a:p>
            <a:r>
              <a:rPr lang="en-US" b="1" dirty="0"/>
              <a:t>Workflow</a:t>
            </a:r>
            <a:r>
              <a:rPr lang="en-US" dirty="0"/>
              <a:t> (Mistral)-- is a service that manages workflows using YAML. </a:t>
            </a:r>
          </a:p>
          <a:p>
            <a:r>
              <a:rPr lang="en-US" b="1" dirty="0"/>
              <a:t>Telemetry</a:t>
            </a:r>
            <a:r>
              <a:rPr lang="en-US" dirty="0"/>
              <a:t> (Ceilometer)-- provides a Single Point Of Contact for billing systems</a:t>
            </a:r>
          </a:p>
          <a:p>
            <a:r>
              <a:rPr lang="en-US" b="1" dirty="0"/>
              <a:t>Database</a:t>
            </a:r>
            <a:r>
              <a:rPr lang="en-US" dirty="0"/>
              <a:t>  (Trove)-- is a database-as-a-service provisioning </a:t>
            </a:r>
            <a:r>
              <a:rPr lang="en-US" dirty="0">
                <a:hlinkClick r:id="rId2" tooltip="Relational database"/>
              </a:rPr>
              <a:t>relational</a:t>
            </a:r>
            <a:r>
              <a:rPr lang="en-US" dirty="0"/>
              <a:t> and non-relational </a:t>
            </a:r>
            <a:r>
              <a:rPr lang="en-US" dirty="0">
                <a:hlinkClick r:id="rId3" tooltip="Database"/>
              </a:rPr>
              <a:t>database</a:t>
            </a:r>
            <a:r>
              <a:rPr lang="en-US" dirty="0"/>
              <a:t> engine.</a:t>
            </a:r>
          </a:p>
          <a:p>
            <a:r>
              <a:rPr lang="en-US" b="1" dirty="0"/>
              <a:t>Elastic Map Reduce </a:t>
            </a:r>
            <a:r>
              <a:rPr lang="en-US" dirty="0"/>
              <a:t>(Sahara)—manages Hadoop clusters</a:t>
            </a:r>
          </a:p>
          <a:p>
            <a:r>
              <a:rPr lang="en-US" b="1" dirty="0"/>
              <a:t>Bare metal </a:t>
            </a:r>
            <a:r>
              <a:rPr lang="en-US" dirty="0"/>
              <a:t>(Ironic)--provisions bare metal machines instead of virtual machines.</a:t>
            </a:r>
          </a:p>
          <a:p>
            <a:r>
              <a:rPr lang="en-US" b="1" dirty="0"/>
              <a:t>Key Manager </a:t>
            </a:r>
            <a:r>
              <a:rPr lang="en-US" dirty="0"/>
              <a:t>(Barbican)-- is a REST API designed for the secure storage, provisioning and management of secrets</a:t>
            </a:r>
          </a:p>
          <a:p>
            <a:endParaRPr lang="en-US" dirty="0"/>
          </a:p>
        </p:txBody>
      </p:sp>
    </p:spTree>
    <p:extLst>
      <p:ext uri="{BB962C8B-B14F-4D97-AF65-F5344CB8AC3E}">
        <p14:creationId xmlns:p14="http://schemas.microsoft.com/office/powerpoint/2010/main" val="208528869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upload.wikimedia.org/wikipedia/en/thumb/d/dd/OpenStack_main_services.svg/1024px-OpenStack_main_services.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17446" y="708660"/>
            <a:ext cx="9518777" cy="604875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838200" y="365125"/>
            <a:ext cx="10515600" cy="741299"/>
          </a:xfrm>
        </p:spPr>
        <p:txBody>
          <a:bodyPr>
            <a:normAutofit/>
          </a:bodyPr>
          <a:lstStyle/>
          <a:p>
            <a:r>
              <a:rPr lang="en-US" sz="2400" dirty="0"/>
              <a:t>https://en.wikipedia.org/wiki/OpenStack</a:t>
            </a:r>
          </a:p>
        </p:txBody>
      </p:sp>
    </p:spTree>
    <p:extLst>
      <p:ext uri="{BB962C8B-B14F-4D97-AF65-F5344CB8AC3E}">
        <p14:creationId xmlns:p14="http://schemas.microsoft.com/office/powerpoint/2010/main" val="308402634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Title 1"/>
          <p:cNvSpPr>
            <a:spLocks noGrp="1"/>
          </p:cNvSpPr>
          <p:nvPr>
            <p:ph type="title"/>
          </p:nvPr>
        </p:nvSpPr>
        <p:spPr/>
        <p:txBody>
          <a:bodyPr/>
          <a:lstStyle/>
          <a:p>
            <a:pPr eaLnBrk="1" hangingPunct="1"/>
            <a:r>
              <a:rPr lang="en-US" dirty="0"/>
              <a:t>Service Level Agreement  (SLA)</a:t>
            </a:r>
          </a:p>
        </p:txBody>
      </p:sp>
      <p:sp>
        <p:nvSpPr>
          <p:cNvPr id="87042" name="Content Placeholder 2"/>
          <p:cNvSpPr>
            <a:spLocks noGrp="1"/>
          </p:cNvSpPr>
          <p:nvPr>
            <p:ph idx="1"/>
          </p:nvPr>
        </p:nvSpPr>
        <p:spPr/>
        <p:txBody>
          <a:bodyPr>
            <a:normAutofit/>
          </a:bodyPr>
          <a:lstStyle/>
          <a:p>
            <a:pPr eaLnBrk="1" hangingPunct="1"/>
            <a:r>
              <a:rPr lang="en-US" dirty="0"/>
              <a:t>Use of services in Service-oriented architectures (SOAs) require the use of </a:t>
            </a:r>
            <a:r>
              <a:rPr lang="en-US" dirty="0" err="1"/>
              <a:t>of</a:t>
            </a:r>
            <a:r>
              <a:rPr lang="en-US" dirty="0"/>
              <a:t> Service-Level Agreements (SLAs)</a:t>
            </a:r>
          </a:p>
          <a:p>
            <a:pPr eaLnBrk="1" hangingPunct="1"/>
            <a:r>
              <a:rPr lang="en-US" dirty="0"/>
              <a:t>A SLA is a </a:t>
            </a:r>
            <a:r>
              <a:rPr lang="en-US" b="1" dirty="0"/>
              <a:t>contract</a:t>
            </a:r>
            <a:r>
              <a:rPr lang="en-US" dirty="0"/>
              <a:t> that specifies clearly the rights and obligations of providers and customers and  determines the benefits and responsibilities of each party</a:t>
            </a:r>
          </a:p>
          <a:p>
            <a:pPr eaLnBrk="1" hangingPunct="1"/>
            <a:r>
              <a:rPr lang="en-US" dirty="0"/>
              <a:t>The only means the provider can gain trust of clients is through the SLA</a:t>
            </a:r>
          </a:p>
          <a:p>
            <a:pPr eaLnBrk="1" hangingPunct="1"/>
            <a:r>
              <a:rPr lang="en-US" dirty="0"/>
              <a:t>Due to the dynamic nature of the cloud, continuous </a:t>
            </a:r>
            <a:r>
              <a:rPr lang="en-US" b="1" dirty="0"/>
              <a:t>monitoring</a:t>
            </a:r>
            <a:r>
              <a:rPr lang="en-US" dirty="0"/>
              <a:t> on Quality of Service (QoS) attributes is necessary to enforce SLAs </a:t>
            </a:r>
          </a:p>
        </p:txBody>
      </p:sp>
    </p:spTree>
    <p:extLst>
      <p:ext uri="{BB962C8B-B14F-4D97-AF65-F5344CB8AC3E}">
        <p14:creationId xmlns:p14="http://schemas.microsoft.com/office/powerpoint/2010/main" val="4770953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Title 1"/>
          <p:cNvSpPr>
            <a:spLocks noGrp="1"/>
          </p:cNvSpPr>
          <p:nvPr>
            <p:ph type="title"/>
          </p:nvPr>
        </p:nvSpPr>
        <p:spPr/>
        <p:txBody>
          <a:bodyPr/>
          <a:lstStyle/>
          <a:p>
            <a:pPr eaLnBrk="1" hangingPunct="1"/>
            <a:r>
              <a:rPr lang="en-US" dirty="0"/>
              <a:t>SLA  elements </a:t>
            </a:r>
          </a:p>
        </p:txBody>
      </p:sp>
      <p:sp>
        <p:nvSpPr>
          <p:cNvPr id="88066" name="Content Placeholder 2"/>
          <p:cNvSpPr>
            <a:spLocks noGrp="1"/>
          </p:cNvSpPr>
          <p:nvPr>
            <p:ph idx="1"/>
          </p:nvPr>
        </p:nvSpPr>
        <p:spPr/>
        <p:txBody>
          <a:bodyPr>
            <a:normAutofit/>
          </a:bodyPr>
          <a:lstStyle/>
          <a:p>
            <a:pPr eaLnBrk="1" hangingPunct="1"/>
            <a:r>
              <a:rPr lang="en-US" b="1" dirty="0"/>
              <a:t>Parties</a:t>
            </a:r>
            <a:r>
              <a:rPr lang="en-US" dirty="0"/>
              <a:t>: It is composed of two parties: </a:t>
            </a:r>
            <a:r>
              <a:rPr lang="en-US" i="1" dirty="0"/>
              <a:t>supporting parties </a:t>
            </a:r>
            <a:r>
              <a:rPr lang="en-US" dirty="0"/>
              <a:t>and</a:t>
            </a:r>
            <a:r>
              <a:rPr lang="en-US" i="1" dirty="0"/>
              <a:t> signatory parties</a:t>
            </a:r>
            <a:r>
              <a:rPr lang="en-US" dirty="0"/>
              <a:t>. Signatory parties are the service provider and the consumer. Supporting parties are the third parties that act in behalf of the service provider or the consumer.</a:t>
            </a:r>
          </a:p>
          <a:p>
            <a:pPr eaLnBrk="1" hangingPunct="1"/>
            <a:r>
              <a:rPr lang="en-US" b="1" dirty="0"/>
              <a:t>Service Definitions</a:t>
            </a:r>
            <a:r>
              <a:rPr lang="en-US" dirty="0"/>
              <a:t>: describe the services to be delivered in terms of operations and service’s metrics.  </a:t>
            </a:r>
          </a:p>
          <a:p>
            <a:pPr eaLnBrk="1" hangingPunct="1"/>
            <a:r>
              <a:rPr lang="en-US" b="1" dirty="0"/>
              <a:t>Obligations</a:t>
            </a:r>
            <a:r>
              <a:rPr lang="en-US" dirty="0"/>
              <a:t>: define the service level that is guaranteed with respect to the metrics defined in service definitions. </a:t>
            </a:r>
          </a:p>
          <a:p>
            <a:pPr eaLnBrk="1" hangingPunct="1"/>
            <a:endParaRPr lang="en-US" dirty="0"/>
          </a:p>
        </p:txBody>
      </p:sp>
    </p:spTree>
    <p:extLst>
      <p:ext uri="{BB962C8B-B14F-4D97-AF65-F5344CB8AC3E}">
        <p14:creationId xmlns:p14="http://schemas.microsoft.com/office/powerpoint/2010/main" val="59807319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50" name="Object 2"/>
          <p:cNvGraphicFramePr>
            <a:graphicFrameLocks noChangeAspect="1"/>
          </p:cNvGraphicFramePr>
          <p:nvPr>
            <p:extLst/>
          </p:nvPr>
        </p:nvGraphicFramePr>
        <p:xfrm>
          <a:off x="1328286" y="900114"/>
          <a:ext cx="9216190" cy="5731692"/>
        </p:xfrm>
        <a:graphic>
          <a:graphicData uri="http://schemas.openxmlformats.org/presentationml/2006/ole">
            <mc:AlternateContent xmlns:mc="http://schemas.openxmlformats.org/markup-compatibility/2006">
              <mc:Choice xmlns:v="urn:schemas-microsoft-com:vml" Requires="v">
                <p:oleObj spid="_x0000_s21544" name="Document" r:id="rId3" imgW="10373400" imgH="6738480" progId="Word.Document.12">
                  <p:embed/>
                </p:oleObj>
              </mc:Choice>
              <mc:Fallback>
                <p:oleObj name="Document" r:id="rId3" imgW="10373400" imgH="6738480" progId="Word.Document.12">
                  <p:embed/>
                  <p:pic>
                    <p:nvPicPr>
                      <p:cNvPr id="205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28286" y="900114"/>
                        <a:ext cx="9216190" cy="5731692"/>
                      </a:xfrm>
                      <a:prstGeom prst="rect">
                        <a:avLst/>
                      </a:prstGeom>
                      <a:noFill/>
                      <a:ln>
                        <a:noFill/>
                      </a:ln>
                      <a:effectLst/>
                      <a:extLst/>
                    </p:spPr>
                  </p:pic>
                </p:oleObj>
              </mc:Fallback>
            </mc:AlternateContent>
          </a:graphicData>
        </a:graphic>
      </p:graphicFrame>
      <p:sp>
        <p:nvSpPr>
          <p:cNvPr id="7" name="Title 6">
            <a:extLst>
              <a:ext uri="{FF2B5EF4-FFF2-40B4-BE49-F238E27FC236}">
                <a16:creationId xmlns:a16="http://schemas.microsoft.com/office/drawing/2014/main" id="{4A9992BB-2C67-41AA-AEFE-5BB76A64E12C}"/>
              </a:ext>
            </a:extLst>
          </p:cNvPr>
          <p:cNvSpPr>
            <a:spLocks noGrp="1"/>
          </p:cNvSpPr>
          <p:nvPr>
            <p:ph type="title"/>
          </p:nvPr>
        </p:nvSpPr>
        <p:spPr>
          <a:xfrm>
            <a:off x="838200" y="365125"/>
            <a:ext cx="10515600" cy="655153"/>
          </a:xfrm>
        </p:spPr>
        <p:txBody>
          <a:bodyPr>
            <a:normAutofit fontScale="90000"/>
          </a:bodyPr>
          <a:lstStyle/>
          <a:p>
            <a:r>
              <a:rPr lang="en-US" dirty="0"/>
              <a:t>Class diagram of a SLA</a:t>
            </a:r>
          </a:p>
        </p:txBody>
      </p:sp>
    </p:spTree>
    <p:extLst>
      <p:ext uri="{BB962C8B-B14F-4D97-AF65-F5344CB8AC3E}">
        <p14:creationId xmlns:p14="http://schemas.microsoft.com/office/powerpoint/2010/main" val="238069163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3666" name="Title 1"/>
          <p:cNvSpPr txBox="1">
            <a:spLocks/>
          </p:cNvSpPr>
          <p:nvPr/>
        </p:nvSpPr>
        <p:spPr bwMode="auto">
          <a:xfrm>
            <a:off x="2209800" y="228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defTabSz="-13873163">
              <a:spcBef>
                <a:spcPct val="20000"/>
              </a:spcBef>
              <a:buChar char="•"/>
              <a:defRPr sz="2800" b="1" i="1">
                <a:solidFill>
                  <a:schemeClr val="tx1"/>
                </a:solidFill>
                <a:latin typeface="Arial" panose="020B0604020202020204" pitchFamily="34" charset="0"/>
              </a:defRPr>
            </a:lvl1pPr>
            <a:lvl2pPr marL="742950" indent="-285750" defTabSz="-13873163">
              <a:spcBef>
                <a:spcPct val="20000"/>
              </a:spcBef>
              <a:buChar char="–"/>
              <a:defRPr sz="2800">
                <a:solidFill>
                  <a:schemeClr val="tx1"/>
                </a:solidFill>
                <a:latin typeface="Arial" panose="020B0604020202020204" pitchFamily="34" charset="0"/>
              </a:defRPr>
            </a:lvl2pPr>
            <a:lvl3pPr marL="1143000" indent="-228600" defTabSz="-13873163">
              <a:spcBef>
                <a:spcPct val="20000"/>
              </a:spcBef>
              <a:buChar char="•"/>
              <a:defRPr sz="2400">
                <a:solidFill>
                  <a:schemeClr val="tx1"/>
                </a:solidFill>
                <a:latin typeface="Arial" panose="020B0604020202020204" pitchFamily="34" charset="0"/>
              </a:defRPr>
            </a:lvl3pPr>
            <a:lvl4pPr marL="1600200" indent="-228600" defTabSz="-13873163">
              <a:spcBef>
                <a:spcPct val="20000"/>
              </a:spcBef>
              <a:buChar char="–"/>
              <a:defRPr sz="2000">
                <a:solidFill>
                  <a:schemeClr val="tx1"/>
                </a:solidFill>
                <a:latin typeface="Arial" panose="020B0604020202020204" pitchFamily="34" charset="0"/>
              </a:defRPr>
            </a:lvl4pPr>
            <a:lvl5pPr marL="2057400" indent="-228600" defTabSz="-13873163">
              <a:spcBef>
                <a:spcPct val="20000"/>
              </a:spcBef>
              <a:buChar char="»"/>
              <a:defRPr sz="2000">
                <a:solidFill>
                  <a:schemeClr val="tx1"/>
                </a:solidFill>
                <a:latin typeface="Arial" panose="020B0604020202020204" pitchFamily="34" charset="0"/>
              </a:defRPr>
            </a:lvl5pPr>
            <a:lvl6pPr marL="2514600" indent="-228600" defTabSz="-13873163"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13873163"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13873163"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13873163"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FontTx/>
              <a:buNone/>
            </a:pPr>
            <a:r>
              <a:rPr lang="en-US" altLang="en-US" sz="3600" i="0" dirty="0">
                <a:solidFill>
                  <a:schemeClr val="tx2"/>
                </a:solidFill>
                <a:cs typeface="Arial" panose="020B0604020202020204" pitchFamily="34" charset="0"/>
              </a:rPr>
              <a:t>Security issues of clouds</a:t>
            </a:r>
          </a:p>
        </p:txBody>
      </p:sp>
      <p:sp>
        <p:nvSpPr>
          <p:cNvPr id="753667" name="Content Placeholder 2"/>
          <p:cNvSpPr txBox="1">
            <a:spLocks/>
          </p:cNvSpPr>
          <p:nvPr/>
        </p:nvSpPr>
        <p:spPr bwMode="auto">
          <a:xfrm>
            <a:off x="1898904" y="1371600"/>
            <a:ext cx="7772400" cy="480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defTabSz="-13873163">
              <a:spcBef>
                <a:spcPct val="20000"/>
              </a:spcBef>
              <a:buChar char="•"/>
              <a:defRPr sz="2800" b="1" i="1">
                <a:solidFill>
                  <a:schemeClr val="tx1"/>
                </a:solidFill>
                <a:latin typeface="Arial" panose="020B0604020202020204" pitchFamily="34" charset="0"/>
              </a:defRPr>
            </a:lvl1pPr>
            <a:lvl2pPr marL="742950" indent="-285750" defTabSz="-13873163">
              <a:spcBef>
                <a:spcPct val="20000"/>
              </a:spcBef>
              <a:buChar char="–"/>
              <a:defRPr sz="2800">
                <a:solidFill>
                  <a:schemeClr val="tx1"/>
                </a:solidFill>
                <a:latin typeface="Arial" panose="020B0604020202020204" pitchFamily="34" charset="0"/>
              </a:defRPr>
            </a:lvl2pPr>
            <a:lvl3pPr marL="1143000" indent="-228600" defTabSz="-13873163">
              <a:spcBef>
                <a:spcPct val="20000"/>
              </a:spcBef>
              <a:buChar char="•"/>
              <a:defRPr sz="2400">
                <a:solidFill>
                  <a:schemeClr val="tx1"/>
                </a:solidFill>
                <a:latin typeface="Arial" panose="020B0604020202020204" pitchFamily="34" charset="0"/>
              </a:defRPr>
            </a:lvl3pPr>
            <a:lvl4pPr marL="1600200" indent="-228600" defTabSz="-13873163">
              <a:spcBef>
                <a:spcPct val="20000"/>
              </a:spcBef>
              <a:buChar char="–"/>
              <a:defRPr sz="2000">
                <a:solidFill>
                  <a:schemeClr val="tx1"/>
                </a:solidFill>
                <a:latin typeface="Arial" panose="020B0604020202020204" pitchFamily="34" charset="0"/>
              </a:defRPr>
            </a:lvl4pPr>
            <a:lvl5pPr marL="2057400" indent="-228600" defTabSz="-13873163">
              <a:spcBef>
                <a:spcPct val="20000"/>
              </a:spcBef>
              <a:buChar char="»"/>
              <a:defRPr sz="2000">
                <a:solidFill>
                  <a:schemeClr val="tx1"/>
                </a:solidFill>
                <a:latin typeface="Arial" panose="020B0604020202020204" pitchFamily="34" charset="0"/>
              </a:defRPr>
            </a:lvl5pPr>
            <a:lvl6pPr marL="2514600" indent="-228600" defTabSz="-13873163"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13873163"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13873163"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13873163" eaLnBrk="0" fontAlgn="base" hangingPunct="0">
              <a:spcBef>
                <a:spcPct val="20000"/>
              </a:spcBef>
              <a:spcAft>
                <a:spcPct val="0"/>
              </a:spcAft>
              <a:buChar char="»"/>
              <a:defRPr sz="2000">
                <a:solidFill>
                  <a:schemeClr val="tx1"/>
                </a:solidFill>
                <a:latin typeface="Arial" panose="020B0604020202020204" pitchFamily="34" charset="0"/>
              </a:defRPr>
            </a:lvl9pPr>
          </a:lstStyle>
          <a:p>
            <a:r>
              <a:rPr lang="en-US" altLang="en-US" i="0" baseline="30000" dirty="0">
                <a:cs typeface="Arial" panose="020B0604020202020204" pitchFamily="34" charset="0"/>
              </a:rPr>
              <a:t>Secure outsourcing</a:t>
            </a:r>
            <a:r>
              <a:rPr lang="en-US" altLang="en-US" b="0" i="0" baseline="30000" dirty="0">
                <a:cs typeface="Arial" panose="020B0604020202020204" pitchFamily="34" charset="0"/>
              </a:rPr>
              <a:t>: Customers must trust their sensitive information to a third (and maybe even a fourth) party</a:t>
            </a:r>
          </a:p>
          <a:p>
            <a:r>
              <a:rPr lang="en-US" altLang="en-US" i="0" baseline="30000" dirty="0">
                <a:cs typeface="Arial" panose="020B0604020202020204" pitchFamily="34" charset="0"/>
              </a:rPr>
              <a:t>Accountability</a:t>
            </a:r>
            <a:r>
              <a:rPr lang="en-US" altLang="en-US" b="0" i="0" baseline="30000" dirty="0">
                <a:cs typeface="Arial" panose="020B0604020202020204" pitchFamily="34" charset="0"/>
              </a:rPr>
              <a:t>. It may not be clear who is responsible for compliance</a:t>
            </a:r>
          </a:p>
          <a:p>
            <a:r>
              <a:rPr lang="en-US" altLang="en-US" i="0" baseline="30000" dirty="0">
                <a:cs typeface="Arial" panose="020B0604020202020204" pitchFamily="34" charset="0"/>
              </a:rPr>
              <a:t>Multiple tenancy. </a:t>
            </a:r>
            <a:r>
              <a:rPr lang="en-US" altLang="en-US" b="0" i="0" baseline="30000" dirty="0">
                <a:cs typeface="Arial" panose="020B0604020202020204" pitchFamily="34" charset="0"/>
              </a:rPr>
              <a:t>Several customers may run their processes in the same hardware, which brings a new set of security threats</a:t>
            </a:r>
          </a:p>
          <a:p>
            <a:r>
              <a:rPr lang="en-US" altLang="en-US" i="0" baseline="30000" dirty="0">
                <a:cs typeface="Arial" panose="020B0604020202020204" pitchFamily="34" charset="0"/>
              </a:rPr>
              <a:t>Proper sharing of security concerns </a:t>
            </a:r>
            <a:r>
              <a:rPr lang="en-US" altLang="en-US" b="0" i="0" baseline="30000" dirty="0">
                <a:cs typeface="Arial" panose="020B0604020202020204" pitchFamily="34" charset="0"/>
              </a:rPr>
              <a:t>between customers and cloud providers</a:t>
            </a:r>
          </a:p>
          <a:p>
            <a:r>
              <a:rPr lang="en-US" altLang="en-US" b="0" i="0" baseline="30000" dirty="0">
                <a:cs typeface="Arial" panose="020B0604020202020204" pitchFamily="34" charset="0"/>
              </a:rPr>
              <a:t>The </a:t>
            </a:r>
            <a:r>
              <a:rPr lang="en-US" altLang="en-US" i="0" baseline="30000" dirty="0">
                <a:cs typeface="Arial" panose="020B0604020202020204" pitchFamily="34" charset="0"/>
              </a:rPr>
              <a:t>administration of cloud resources </a:t>
            </a:r>
            <a:r>
              <a:rPr lang="en-US" altLang="en-US" b="0" i="0" baseline="30000" dirty="0">
                <a:cs typeface="Arial" panose="020B0604020202020204" pitchFamily="34" charset="0"/>
              </a:rPr>
              <a:t>and its implication on security and reliability is an aspect about which there is scarce experience</a:t>
            </a:r>
          </a:p>
          <a:p>
            <a:r>
              <a:rPr lang="en-US" altLang="en-US" b="0" i="0" baseline="30000" dirty="0">
                <a:cs typeface="Arial" panose="020B0604020202020204" pitchFamily="34" charset="0"/>
              </a:rPr>
              <a:t>Cloud vendors may provide </a:t>
            </a:r>
            <a:r>
              <a:rPr lang="en-US" altLang="en-US" i="0" baseline="30000" dirty="0">
                <a:cs typeface="Arial" panose="020B0604020202020204" pitchFamily="34" charset="0"/>
              </a:rPr>
              <a:t>different degrees of independence</a:t>
            </a:r>
            <a:r>
              <a:rPr lang="en-US" altLang="en-US" b="0" i="0" baseline="30000" dirty="0">
                <a:cs typeface="Arial" panose="020B0604020202020204" pitchFamily="34" charset="0"/>
              </a:rPr>
              <a:t>; for example, a provider may offer a type of hardware without showing its details or offer specific hardware services</a:t>
            </a:r>
          </a:p>
          <a:p>
            <a:pPr>
              <a:spcBef>
                <a:spcPts val="0"/>
              </a:spcBef>
            </a:pPr>
            <a:r>
              <a:rPr lang="en-US" altLang="en-US" b="0" i="0" baseline="30000" dirty="0">
                <a:cs typeface="Arial" panose="020B0604020202020204" pitchFamily="34" charset="0"/>
              </a:rPr>
              <a:t>Customers may be unwilling to </a:t>
            </a:r>
            <a:r>
              <a:rPr lang="en-US" altLang="en-US" i="0" baseline="30000" dirty="0">
                <a:cs typeface="Arial" panose="020B0604020202020204" pitchFamily="34" charset="0"/>
              </a:rPr>
              <a:t>reveal sensitive data to a third party</a:t>
            </a:r>
            <a:r>
              <a:rPr lang="en-US" altLang="en-US" b="0" i="0" baseline="30000" dirty="0">
                <a:cs typeface="Arial" panose="020B0604020202020204" pitchFamily="34" charset="0"/>
              </a:rPr>
              <a:t>, as the task specification and problem parameters alone may leak sensitive  information. </a:t>
            </a:r>
            <a:r>
              <a:rPr lang="en-US" altLang="en-US" b="0" i="0" dirty="0">
                <a:cs typeface="Arial" panose="020B0604020202020204" pitchFamily="34" charset="0"/>
              </a:rPr>
              <a:t> </a:t>
            </a:r>
          </a:p>
          <a:p>
            <a:pPr>
              <a:buFontTx/>
              <a:buNone/>
            </a:pPr>
            <a:endParaRPr lang="en-US" altLang="en-US" sz="2000" dirty="0">
              <a:cs typeface="Arial" panose="020B0604020202020204" pitchFamily="34" charset="0"/>
            </a:endParaRPr>
          </a:p>
        </p:txBody>
      </p:sp>
    </p:spTree>
    <p:extLst>
      <p:ext uri="{BB962C8B-B14F-4D97-AF65-F5344CB8AC3E}">
        <p14:creationId xmlns:p14="http://schemas.microsoft.com/office/powerpoint/2010/main" val="41227598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3" name="Rectangle 2"/>
          <p:cNvSpPr>
            <a:spLocks noChangeArrowheads="1"/>
          </p:cNvSpPr>
          <p:nvPr/>
        </p:nvSpPr>
        <p:spPr bwMode="auto">
          <a:xfrm>
            <a:off x="2209800" y="228600"/>
            <a:ext cx="7772400" cy="1143000"/>
          </a:xfrm>
          <a:prstGeom prst="rect">
            <a:avLst/>
          </a:prstGeom>
          <a:noFill/>
          <a:ln w="9525">
            <a:noFill/>
            <a:miter lim="800000"/>
            <a:headEnd/>
            <a:tailEnd/>
          </a:ln>
        </p:spPr>
        <p:txBody>
          <a:bodyPr anchor="ctr"/>
          <a:lstStyle/>
          <a:p>
            <a:pPr algn="ctr" eaLnBrk="0" fontAlgn="base" hangingPunct="0">
              <a:spcBef>
                <a:spcPct val="0"/>
              </a:spcBef>
              <a:spcAft>
                <a:spcPct val="0"/>
              </a:spcAft>
            </a:pPr>
            <a:r>
              <a:rPr lang="en-US" sz="4000">
                <a:solidFill>
                  <a:prstClr val="black"/>
                </a:solidFill>
              </a:rPr>
              <a:t>Service-Oriented Architecture (SOA)</a:t>
            </a:r>
          </a:p>
        </p:txBody>
      </p:sp>
      <p:sp>
        <p:nvSpPr>
          <p:cNvPr id="182274" name="Rectangle 3"/>
          <p:cNvSpPr>
            <a:spLocks noChangeArrowheads="1"/>
          </p:cNvSpPr>
          <p:nvPr/>
        </p:nvSpPr>
        <p:spPr bwMode="auto">
          <a:xfrm>
            <a:off x="2209800" y="1371600"/>
            <a:ext cx="7772400" cy="4800600"/>
          </a:xfrm>
          <a:prstGeom prst="rect">
            <a:avLst/>
          </a:prstGeom>
          <a:noFill/>
          <a:ln w="9525">
            <a:noFill/>
            <a:miter lim="800000"/>
            <a:headEnd/>
            <a:tailEnd/>
          </a:ln>
        </p:spPr>
        <p:txBody>
          <a:bodyPr/>
          <a:lstStyle/>
          <a:p>
            <a:pPr marL="342900" indent="-342900" eaLnBrk="0" fontAlgn="base" hangingPunct="0">
              <a:lnSpc>
                <a:spcPct val="80000"/>
              </a:lnSpc>
              <a:spcBef>
                <a:spcPct val="20000"/>
              </a:spcBef>
              <a:spcAft>
                <a:spcPct val="0"/>
              </a:spcAft>
              <a:buFont typeface="Arial" charset="0"/>
              <a:buChar char="•"/>
            </a:pPr>
            <a:r>
              <a:rPr lang="en-US" sz="2400" dirty="0">
                <a:solidFill>
                  <a:prstClr val="black"/>
                </a:solidFill>
              </a:rPr>
              <a:t>A </a:t>
            </a:r>
            <a:r>
              <a:rPr lang="en-US" sz="2400" b="1" dirty="0">
                <a:solidFill>
                  <a:prstClr val="black"/>
                </a:solidFill>
              </a:rPr>
              <a:t>service</a:t>
            </a:r>
            <a:r>
              <a:rPr lang="en-US" sz="2400" dirty="0">
                <a:solidFill>
                  <a:prstClr val="black"/>
                </a:solidFill>
              </a:rPr>
              <a:t> is a logical representation of a business activity that has a specified outcome</a:t>
            </a:r>
          </a:p>
          <a:p>
            <a:pPr marL="342900" indent="-342900" eaLnBrk="0" fontAlgn="base" hangingPunct="0">
              <a:lnSpc>
                <a:spcPct val="80000"/>
              </a:lnSpc>
              <a:spcBef>
                <a:spcPct val="20000"/>
              </a:spcBef>
              <a:spcAft>
                <a:spcPct val="0"/>
              </a:spcAft>
              <a:buFont typeface="Arial" charset="0"/>
              <a:buChar char="•"/>
            </a:pPr>
            <a:r>
              <a:rPr lang="en-US" sz="2400" dirty="0">
                <a:solidFill>
                  <a:prstClr val="black"/>
                </a:solidFill>
              </a:rPr>
              <a:t>SOA is an architectural style in which a system is composed from a set of loosely coupled services that interact with each other by sending messages</a:t>
            </a:r>
          </a:p>
          <a:p>
            <a:pPr marL="342900" indent="-342900" eaLnBrk="0" fontAlgn="base" hangingPunct="0">
              <a:lnSpc>
                <a:spcPct val="80000"/>
              </a:lnSpc>
              <a:spcBef>
                <a:spcPct val="20000"/>
              </a:spcBef>
              <a:spcAft>
                <a:spcPct val="0"/>
              </a:spcAft>
              <a:buFont typeface="Arial" charset="0"/>
              <a:buChar char="•"/>
            </a:pPr>
            <a:r>
              <a:rPr lang="en-US" sz="2400" dirty="0">
                <a:solidFill>
                  <a:prstClr val="black"/>
                </a:solidFill>
              </a:rPr>
              <a:t>In order to interoperate, each service publishes its </a:t>
            </a:r>
            <a:r>
              <a:rPr lang="en-US" sz="2400" b="1" dirty="0">
                <a:solidFill>
                  <a:prstClr val="black"/>
                </a:solidFill>
              </a:rPr>
              <a:t>description</a:t>
            </a:r>
            <a:r>
              <a:rPr lang="en-US" sz="2400" dirty="0">
                <a:solidFill>
                  <a:prstClr val="black"/>
                </a:solidFill>
              </a:rPr>
              <a:t>, which defines its interface and expresses constraints and policies that must be respected in order to interact with it.</a:t>
            </a:r>
          </a:p>
          <a:p>
            <a:pPr marL="342900" indent="-342900" eaLnBrk="0" fontAlgn="base" hangingPunct="0">
              <a:lnSpc>
                <a:spcPct val="80000"/>
              </a:lnSpc>
              <a:spcBef>
                <a:spcPct val="20000"/>
              </a:spcBef>
              <a:spcAft>
                <a:spcPct val="0"/>
              </a:spcAft>
              <a:buFont typeface="Arial" charset="0"/>
              <a:buChar char="•"/>
            </a:pPr>
            <a:r>
              <a:rPr lang="en-US" sz="2400" dirty="0">
                <a:solidFill>
                  <a:prstClr val="black"/>
                </a:solidFill>
              </a:rPr>
              <a:t>Applications are built by coordinating and assembling services (</a:t>
            </a:r>
            <a:r>
              <a:rPr lang="en-US" sz="2400" b="1" dirty="0">
                <a:solidFill>
                  <a:prstClr val="black"/>
                </a:solidFill>
              </a:rPr>
              <a:t>workflow</a:t>
            </a:r>
            <a:r>
              <a:rPr lang="en-US" sz="2400" dirty="0">
                <a:solidFill>
                  <a:prstClr val="black"/>
                </a:solidFill>
              </a:rPr>
              <a:t> style)</a:t>
            </a:r>
          </a:p>
          <a:p>
            <a:pPr marL="342900" indent="-342900" eaLnBrk="0" fontAlgn="base" hangingPunct="0">
              <a:lnSpc>
                <a:spcPct val="80000"/>
              </a:lnSpc>
              <a:spcBef>
                <a:spcPct val="20000"/>
              </a:spcBef>
              <a:spcAft>
                <a:spcPct val="0"/>
              </a:spcAft>
              <a:buFont typeface="Arial" charset="0"/>
              <a:buChar char="•"/>
            </a:pPr>
            <a:r>
              <a:rPr lang="en-US" sz="2400" dirty="0">
                <a:solidFill>
                  <a:prstClr val="black"/>
                </a:solidFill>
              </a:rPr>
              <a:t>A key principle about services is that they should be easily reusable and </a:t>
            </a:r>
            <a:r>
              <a:rPr lang="en-US" sz="2400" b="1" dirty="0">
                <a:solidFill>
                  <a:prstClr val="black"/>
                </a:solidFill>
              </a:rPr>
              <a:t>discoverable</a:t>
            </a:r>
            <a:r>
              <a:rPr lang="en-US" sz="2400" dirty="0">
                <a:solidFill>
                  <a:prstClr val="black"/>
                </a:solidFill>
              </a:rPr>
              <a:t>, even in an inter-organizational context</a:t>
            </a:r>
          </a:p>
        </p:txBody>
      </p:sp>
    </p:spTree>
    <p:extLst>
      <p:ext uri="{BB962C8B-B14F-4D97-AF65-F5344CB8AC3E}">
        <p14:creationId xmlns:p14="http://schemas.microsoft.com/office/powerpoint/2010/main" val="167810428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Study of security issues in clouds</a:t>
            </a:r>
          </a:p>
        </p:txBody>
      </p:sp>
      <p:sp>
        <p:nvSpPr>
          <p:cNvPr id="3" name="Content Placeholder 2"/>
          <p:cNvSpPr>
            <a:spLocks noGrp="1"/>
          </p:cNvSpPr>
          <p:nvPr>
            <p:ph idx="1"/>
          </p:nvPr>
        </p:nvSpPr>
        <p:spPr/>
        <p:txBody>
          <a:bodyPr/>
          <a:lstStyle/>
          <a:p>
            <a:r>
              <a:rPr lang="en-US" dirty="0"/>
              <a:t>We did first a categorization of security issues for Cloud Computing considering its service models SaaS, PaaS, and IaaS.</a:t>
            </a:r>
          </a:p>
          <a:p>
            <a:r>
              <a:rPr lang="en-US" dirty="0"/>
              <a:t>We identified the main vulnerabilities and the most important threats. </a:t>
            </a:r>
          </a:p>
          <a:p>
            <a:r>
              <a:rPr lang="en-US" dirty="0"/>
              <a:t>We also showed some countermeasures related to these threats.</a:t>
            </a:r>
          </a:p>
          <a:p>
            <a:r>
              <a:rPr lang="en-US" dirty="0"/>
              <a:t>We related compliance to security</a:t>
            </a:r>
          </a:p>
          <a:p>
            <a:r>
              <a:rPr lang="en-US" dirty="0"/>
              <a:t>We then developed a Security Reference Architecture</a:t>
            </a:r>
          </a:p>
        </p:txBody>
      </p:sp>
    </p:spTree>
    <p:extLst>
      <p:ext uri="{BB962C8B-B14F-4D97-AF65-F5344CB8AC3E}">
        <p14:creationId xmlns:p14="http://schemas.microsoft.com/office/powerpoint/2010/main" val="211377056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554088"/>
          </a:xfrm>
        </p:spPr>
        <p:txBody>
          <a:bodyPr>
            <a:normAutofit fontScale="90000"/>
          </a:bodyPr>
          <a:lstStyle/>
          <a:p>
            <a:r>
              <a:rPr lang="en-US" dirty="0"/>
              <a:t>Vulnerabilities in Cloud Computing</a:t>
            </a:r>
            <a:endParaRPr lang="en-US" b="0" dirty="0"/>
          </a:p>
        </p:txBody>
      </p:sp>
      <p:pic>
        <p:nvPicPr>
          <p:cNvPr id="7" name="Picture 1"/>
          <p:cNvPicPr>
            <a:picLocks noGrp="1" noChangeAspect="1" noChangeArrowheads="1"/>
          </p:cNvPicPr>
          <p:nvPr>
            <p:ph idx="1"/>
          </p:nvPr>
        </p:nvPicPr>
        <p:blipFill rotWithShape="1">
          <a:blip r:embed="rId3" cstate="print">
            <a:extLst>
              <a:ext uri="{28A0092B-C50C-407E-A947-70E740481C1C}">
                <a14:useLocalDpi xmlns:a14="http://schemas.microsoft.com/office/drawing/2010/main" val="0"/>
              </a:ext>
            </a:extLst>
          </a:blip>
          <a:srcRect l="51663" t="21753" r="27395" b="26223"/>
          <a:stretch/>
        </p:blipFill>
        <p:spPr bwMode="auto">
          <a:xfrm>
            <a:off x="2488131" y="919214"/>
            <a:ext cx="6330116" cy="56644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2175317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2753"/>
            <a:ext cx="10515600" cy="817959"/>
          </a:xfrm>
        </p:spPr>
        <p:txBody>
          <a:bodyPr/>
          <a:lstStyle/>
          <a:p>
            <a:r>
              <a:rPr lang="en-US" dirty="0"/>
              <a:t>Vulnerabilities in Cloud Computing II</a:t>
            </a:r>
          </a:p>
        </p:txBody>
      </p:sp>
      <p:pic>
        <p:nvPicPr>
          <p:cNvPr id="4" name="Picture 1"/>
          <p:cNvPicPr>
            <a:picLocks noGrp="1" noChangeAspect="1" noChangeArrowheads="1"/>
          </p:cNvPicPr>
          <p:nvPr>
            <p:ph idx="1"/>
          </p:nvPr>
        </p:nvPicPr>
        <p:blipFill rotWithShape="1">
          <a:blip r:embed="rId2" cstate="print">
            <a:extLst>
              <a:ext uri="{28A0092B-C50C-407E-A947-70E740481C1C}">
                <a14:useLocalDpi xmlns:a14="http://schemas.microsoft.com/office/drawing/2010/main" val="0"/>
              </a:ext>
            </a:extLst>
          </a:blip>
          <a:srcRect l="75463" t="19447" r="3165" b="26223"/>
          <a:stretch/>
        </p:blipFill>
        <p:spPr bwMode="auto">
          <a:xfrm>
            <a:off x="2622884" y="731519"/>
            <a:ext cx="6216316" cy="5933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5171838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659966"/>
          </a:xfrm>
        </p:spPr>
        <p:txBody>
          <a:bodyPr>
            <a:normAutofit fontScale="90000"/>
          </a:bodyPr>
          <a:lstStyle/>
          <a:p>
            <a:r>
              <a:rPr lang="en-US" dirty="0"/>
              <a:t>Threats in Cloud Computing</a:t>
            </a:r>
          </a:p>
        </p:txBody>
      </p:sp>
      <p:pic>
        <p:nvPicPr>
          <p:cNvPr id="6" name="Picture 3"/>
          <p:cNvPicPr>
            <a:picLocks noGrp="1" noChangeAspect="1" noChangeArrowheads="1"/>
          </p:cNvPicPr>
          <p:nvPr>
            <p:ph idx="1"/>
          </p:nvPr>
        </p:nvPicPr>
        <p:blipFill rotWithShape="1">
          <a:blip r:embed="rId3" cstate="print">
            <a:extLst>
              <a:ext uri="{28A0092B-C50C-407E-A947-70E740481C1C}">
                <a14:useLocalDpi xmlns:a14="http://schemas.microsoft.com/office/drawing/2010/main" val="0"/>
              </a:ext>
            </a:extLst>
          </a:blip>
          <a:srcRect l="51279" t="21342" r="27156" b="20905"/>
          <a:stretch/>
        </p:blipFill>
        <p:spPr bwMode="auto">
          <a:xfrm>
            <a:off x="2420755" y="1025092"/>
            <a:ext cx="5832372" cy="5616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1832238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693654"/>
          </a:xfrm>
        </p:spPr>
        <p:txBody>
          <a:bodyPr>
            <a:normAutofit fontScale="90000"/>
          </a:bodyPr>
          <a:lstStyle/>
          <a:p>
            <a:r>
              <a:rPr lang="en-US" sz="3400" dirty="0"/>
              <a:t>Relationships between Threats, Vulnerabilities, and Countermeasures</a:t>
            </a:r>
          </a:p>
        </p:txBody>
      </p:sp>
      <p:pic>
        <p:nvPicPr>
          <p:cNvPr id="5" name="Picture 2"/>
          <p:cNvPicPr>
            <a:picLocks noGrp="1" noChangeAspect="1" noChangeArrowheads="1"/>
          </p:cNvPicPr>
          <p:nvPr>
            <p:ph idx="1"/>
          </p:nvPr>
        </p:nvPicPr>
        <p:blipFill rotWithShape="1">
          <a:blip r:embed="rId2" cstate="print">
            <a:extLst>
              <a:ext uri="{28A0092B-C50C-407E-A947-70E740481C1C}">
                <a14:useLocalDpi xmlns:a14="http://schemas.microsoft.com/office/drawing/2010/main" val="0"/>
              </a:ext>
            </a:extLst>
          </a:blip>
          <a:srcRect l="25879" t="8997" r="53305" b="24555"/>
          <a:stretch/>
        </p:blipFill>
        <p:spPr bwMode="auto">
          <a:xfrm>
            <a:off x="3041583" y="1058780"/>
            <a:ext cx="5170246" cy="54340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8388041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Analysis of Security Issues</a:t>
            </a:r>
          </a:p>
        </p:txBody>
      </p:sp>
      <p:sp>
        <p:nvSpPr>
          <p:cNvPr id="3" name="Content Placeholder 2"/>
          <p:cNvSpPr>
            <a:spLocks noGrp="1"/>
          </p:cNvSpPr>
          <p:nvPr>
            <p:ph idx="1"/>
          </p:nvPr>
        </p:nvSpPr>
        <p:spPr/>
        <p:txBody>
          <a:bodyPr>
            <a:normAutofit/>
          </a:bodyPr>
          <a:lstStyle/>
          <a:p>
            <a:r>
              <a:rPr lang="en-US" dirty="0"/>
              <a:t>Attacks to storage, virtualization, and networks are the biggest security concerns in Cloud Computing. </a:t>
            </a:r>
          </a:p>
          <a:p>
            <a:r>
              <a:rPr lang="en-US" dirty="0"/>
              <a:t>The relationships and dependencies between cloud components may also be a source of security risks.</a:t>
            </a:r>
          </a:p>
          <a:p>
            <a:r>
              <a:rPr lang="en-US" dirty="0"/>
              <a:t>We need a way to describe in detail how these threats happen so we can avoid them (misuse patterns).</a:t>
            </a:r>
          </a:p>
          <a:p>
            <a:r>
              <a:rPr lang="en-US" dirty="0"/>
              <a:t>We first built patterns for each layer and then some cloud misuse patterns</a:t>
            </a:r>
          </a:p>
          <a:p>
            <a:endParaRPr lang="en-US" dirty="0"/>
          </a:p>
        </p:txBody>
      </p:sp>
    </p:spTree>
    <p:extLst>
      <p:ext uri="{BB962C8B-B14F-4D97-AF65-F5344CB8AC3E}">
        <p14:creationId xmlns:p14="http://schemas.microsoft.com/office/powerpoint/2010/main" val="368460037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8200" y="365125"/>
            <a:ext cx="10515600" cy="750443"/>
          </a:xfrm>
        </p:spPr>
        <p:txBody>
          <a:bodyPr/>
          <a:lstStyle/>
          <a:p>
            <a:r>
              <a:rPr lang="en-US" dirty="0" err="1"/>
              <a:t>Metamodel</a:t>
            </a:r>
            <a:r>
              <a:rPr lang="en-US" dirty="0"/>
              <a:t> for security concepts</a:t>
            </a:r>
          </a:p>
        </p:txBody>
      </p:sp>
      <p:pic>
        <p:nvPicPr>
          <p:cNvPr id="2" name="Picture 1"/>
          <p:cNvPicPr>
            <a:picLocks noChangeAspect="1"/>
          </p:cNvPicPr>
          <p:nvPr/>
        </p:nvPicPr>
        <p:blipFill>
          <a:blip r:embed="rId2"/>
          <a:stretch>
            <a:fillRect/>
          </a:stretch>
        </p:blipFill>
        <p:spPr>
          <a:xfrm>
            <a:off x="2609850" y="1179576"/>
            <a:ext cx="6972300" cy="4992624"/>
          </a:xfrm>
          <a:prstGeom prst="rect">
            <a:avLst/>
          </a:prstGeom>
        </p:spPr>
      </p:pic>
    </p:spTree>
    <p:extLst>
      <p:ext uri="{BB962C8B-B14F-4D97-AF65-F5344CB8AC3E}">
        <p14:creationId xmlns:p14="http://schemas.microsoft.com/office/powerpoint/2010/main" val="345054754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9250" name="Agrupar 43"/>
          <p:cNvGrpSpPr>
            <a:grpSpLocks/>
          </p:cNvGrpSpPr>
          <p:nvPr/>
        </p:nvGrpSpPr>
        <p:grpSpPr bwMode="auto">
          <a:xfrm>
            <a:off x="1758950" y="3444875"/>
            <a:ext cx="2681288" cy="2597150"/>
            <a:chOff x="1114103" y="660731"/>
            <a:chExt cx="4734938" cy="3832125"/>
          </a:xfrm>
        </p:grpSpPr>
        <p:grpSp>
          <p:nvGrpSpPr>
            <p:cNvPr id="309275" name="Agrupar 5"/>
            <p:cNvGrpSpPr>
              <a:grpSpLocks/>
            </p:cNvGrpSpPr>
            <p:nvPr/>
          </p:nvGrpSpPr>
          <p:grpSpPr bwMode="auto">
            <a:xfrm>
              <a:off x="1355011" y="1572294"/>
              <a:ext cx="1134022" cy="831502"/>
              <a:chOff x="1723714" y="1345521"/>
              <a:chExt cx="1375947" cy="1058275"/>
            </a:xfrm>
          </p:grpSpPr>
          <p:sp>
            <p:nvSpPr>
              <p:cNvPr id="32" name="Rectángulo 3"/>
              <p:cNvSpPr/>
              <p:nvPr/>
            </p:nvSpPr>
            <p:spPr>
              <a:xfrm>
                <a:off x="1723937" y="1571610"/>
                <a:ext cx="1374188" cy="831754"/>
              </a:xfrm>
              <a:prstGeom prst="rect">
                <a:avLst/>
              </a:prstGeom>
            </p:spPr>
            <p:style>
              <a:lnRef idx="2">
                <a:schemeClr val="dk1"/>
              </a:lnRef>
              <a:fillRef idx="1">
                <a:schemeClr val="lt1"/>
              </a:fillRef>
              <a:effectRef idx="0">
                <a:schemeClr val="dk1"/>
              </a:effectRef>
              <a:fontRef idx="minor">
                <a:schemeClr val="dk1"/>
              </a:fontRef>
            </p:style>
            <p:txBody>
              <a:bodyPr anchor="ctr"/>
              <a:lstStyle/>
              <a:p>
                <a:pPr algn="ctr">
                  <a:defRPr/>
                </a:pPr>
                <a:r>
                  <a:rPr lang="es-ES" sz="1600" dirty="0" err="1"/>
                  <a:t>IaaS</a:t>
                </a:r>
                <a:endParaRPr lang="es-ES" sz="1600" dirty="0"/>
              </a:p>
            </p:txBody>
          </p:sp>
          <p:sp>
            <p:nvSpPr>
              <p:cNvPr id="33" name="Rectángulo 4"/>
              <p:cNvSpPr/>
              <p:nvPr/>
            </p:nvSpPr>
            <p:spPr>
              <a:xfrm>
                <a:off x="1723937" y="1345038"/>
                <a:ext cx="632671" cy="226571"/>
              </a:xfrm>
              <a:prstGeom prst="rect">
                <a:avLst/>
              </a:prstGeom>
            </p:spPr>
            <p:style>
              <a:lnRef idx="2">
                <a:schemeClr val="dk1"/>
              </a:lnRef>
              <a:fillRef idx="1">
                <a:schemeClr val="lt1"/>
              </a:fillRef>
              <a:effectRef idx="0">
                <a:schemeClr val="dk1"/>
              </a:effectRef>
              <a:fontRef idx="minor">
                <a:schemeClr val="dk1"/>
              </a:fontRef>
            </p:style>
            <p:txBody>
              <a:bodyPr anchor="ctr"/>
              <a:lstStyle/>
              <a:p>
                <a:pPr algn="ctr">
                  <a:defRPr/>
                </a:pPr>
                <a:endParaRPr lang="es-ES" sz="1600" dirty="0"/>
              </a:p>
            </p:txBody>
          </p:sp>
        </p:grpSp>
        <p:grpSp>
          <p:nvGrpSpPr>
            <p:cNvPr id="309276" name="Agrupar 6"/>
            <p:cNvGrpSpPr>
              <a:grpSpLocks/>
            </p:cNvGrpSpPr>
            <p:nvPr/>
          </p:nvGrpSpPr>
          <p:grpSpPr bwMode="auto">
            <a:xfrm>
              <a:off x="1878405" y="2541077"/>
              <a:ext cx="1134022" cy="831502"/>
              <a:chOff x="1723714" y="1345521"/>
              <a:chExt cx="1375947" cy="1058275"/>
            </a:xfrm>
          </p:grpSpPr>
          <p:sp>
            <p:nvSpPr>
              <p:cNvPr id="30" name="Rectángulo 7"/>
              <p:cNvSpPr/>
              <p:nvPr/>
            </p:nvSpPr>
            <p:spPr>
              <a:xfrm>
                <a:off x="1724959" y="1572832"/>
                <a:ext cx="1374188" cy="831754"/>
              </a:xfrm>
              <a:prstGeom prst="rect">
                <a:avLst/>
              </a:prstGeom>
            </p:spPr>
            <p:style>
              <a:lnRef idx="2">
                <a:schemeClr val="dk1"/>
              </a:lnRef>
              <a:fillRef idx="1">
                <a:schemeClr val="lt1"/>
              </a:fillRef>
              <a:effectRef idx="0">
                <a:schemeClr val="dk1"/>
              </a:effectRef>
              <a:fontRef idx="minor">
                <a:schemeClr val="dk1"/>
              </a:fontRef>
            </p:style>
            <p:txBody>
              <a:bodyPr anchor="ctr"/>
              <a:lstStyle/>
              <a:p>
                <a:pPr algn="ctr">
                  <a:defRPr/>
                </a:pPr>
                <a:r>
                  <a:rPr lang="es-ES" sz="1600" dirty="0" err="1"/>
                  <a:t>PaaS</a:t>
                </a:r>
                <a:endParaRPr lang="es-ES" sz="1600" dirty="0"/>
              </a:p>
            </p:txBody>
          </p:sp>
          <p:sp>
            <p:nvSpPr>
              <p:cNvPr id="31" name="Rectángulo 8"/>
              <p:cNvSpPr/>
              <p:nvPr/>
            </p:nvSpPr>
            <p:spPr>
              <a:xfrm>
                <a:off x="1724959" y="1346261"/>
                <a:ext cx="632671" cy="226571"/>
              </a:xfrm>
              <a:prstGeom prst="rect">
                <a:avLst/>
              </a:prstGeom>
            </p:spPr>
            <p:style>
              <a:lnRef idx="2">
                <a:schemeClr val="dk1"/>
              </a:lnRef>
              <a:fillRef idx="1">
                <a:schemeClr val="lt1"/>
              </a:fillRef>
              <a:effectRef idx="0">
                <a:schemeClr val="dk1"/>
              </a:effectRef>
              <a:fontRef idx="minor">
                <a:schemeClr val="dk1"/>
              </a:fontRef>
            </p:style>
            <p:txBody>
              <a:bodyPr anchor="ctr"/>
              <a:lstStyle/>
              <a:p>
                <a:pPr algn="ctr">
                  <a:defRPr/>
                </a:pPr>
                <a:endParaRPr lang="es-ES" sz="1600" dirty="0"/>
              </a:p>
            </p:txBody>
          </p:sp>
        </p:grpSp>
        <p:grpSp>
          <p:nvGrpSpPr>
            <p:cNvPr id="309277" name="Agrupar 9"/>
            <p:cNvGrpSpPr>
              <a:grpSpLocks/>
            </p:cNvGrpSpPr>
            <p:nvPr/>
          </p:nvGrpSpPr>
          <p:grpSpPr bwMode="auto">
            <a:xfrm>
              <a:off x="2074422" y="3508643"/>
              <a:ext cx="1134022" cy="831502"/>
              <a:chOff x="1723714" y="1345521"/>
              <a:chExt cx="1375947" cy="1058275"/>
            </a:xfrm>
          </p:grpSpPr>
          <p:sp>
            <p:nvSpPr>
              <p:cNvPr id="28" name="Rectángulo 10"/>
              <p:cNvSpPr/>
              <p:nvPr/>
            </p:nvSpPr>
            <p:spPr>
              <a:xfrm>
                <a:off x="1725227" y="1572622"/>
                <a:ext cx="1374188" cy="831756"/>
              </a:xfrm>
              <a:prstGeom prst="rect">
                <a:avLst/>
              </a:prstGeom>
            </p:spPr>
            <p:style>
              <a:lnRef idx="2">
                <a:schemeClr val="dk1"/>
              </a:lnRef>
              <a:fillRef idx="1">
                <a:schemeClr val="lt1"/>
              </a:fillRef>
              <a:effectRef idx="0">
                <a:schemeClr val="dk1"/>
              </a:effectRef>
              <a:fontRef idx="minor">
                <a:schemeClr val="dk1"/>
              </a:fontRef>
            </p:style>
            <p:txBody>
              <a:bodyPr anchor="ctr"/>
              <a:lstStyle/>
              <a:p>
                <a:pPr algn="ctr">
                  <a:defRPr/>
                </a:pPr>
                <a:r>
                  <a:rPr lang="es-ES" sz="1600" dirty="0" err="1"/>
                  <a:t>SaaS</a:t>
                </a:r>
                <a:endParaRPr lang="es-ES" sz="1600" dirty="0"/>
              </a:p>
            </p:txBody>
          </p:sp>
          <p:sp>
            <p:nvSpPr>
              <p:cNvPr id="29" name="Rectángulo 11"/>
              <p:cNvSpPr/>
              <p:nvPr/>
            </p:nvSpPr>
            <p:spPr>
              <a:xfrm>
                <a:off x="1725227" y="1346051"/>
                <a:ext cx="632671" cy="226571"/>
              </a:xfrm>
              <a:prstGeom prst="rect">
                <a:avLst/>
              </a:prstGeom>
            </p:spPr>
            <p:style>
              <a:lnRef idx="2">
                <a:schemeClr val="dk1"/>
              </a:lnRef>
              <a:fillRef idx="1">
                <a:schemeClr val="lt1"/>
              </a:fillRef>
              <a:effectRef idx="0">
                <a:schemeClr val="dk1"/>
              </a:effectRef>
              <a:fontRef idx="minor">
                <a:schemeClr val="dk1"/>
              </a:fontRef>
            </p:style>
            <p:txBody>
              <a:bodyPr anchor="ctr"/>
              <a:lstStyle/>
              <a:p>
                <a:pPr algn="ctr">
                  <a:defRPr/>
                </a:pPr>
                <a:endParaRPr lang="es-ES" sz="1600" dirty="0"/>
              </a:p>
            </p:txBody>
          </p:sp>
        </p:grpSp>
        <p:grpSp>
          <p:nvGrpSpPr>
            <p:cNvPr id="309278" name="Agrupar 22"/>
            <p:cNvGrpSpPr>
              <a:grpSpLocks/>
            </p:cNvGrpSpPr>
            <p:nvPr/>
          </p:nvGrpSpPr>
          <p:grpSpPr bwMode="auto">
            <a:xfrm>
              <a:off x="3292301" y="2056077"/>
              <a:ext cx="483849" cy="695438"/>
              <a:chOff x="4944338" y="1028039"/>
              <a:chExt cx="650172" cy="1239693"/>
            </a:xfrm>
          </p:grpSpPr>
          <p:sp>
            <p:nvSpPr>
              <p:cNvPr id="23" name="Elipse 12"/>
              <p:cNvSpPr/>
              <p:nvPr/>
            </p:nvSpPr>
            <p:spPr>
              <a:xfrm>
                <a:off x="5110146" y="1029304"/>
                <a:ext cx="305131" cy="317341"/>
              </a:xfrm>
              <a:prstGeom prst="ellipse">
                <a:avLst/>
              </a:prstGeom>
            </p:spPr>
            <p:style>
              <a:lnRef idx="2">
                <a:schemeClr val="dk1"/>
              </a:lnRef>
              <a:fillRef idx="1">
                <a:schemeClr val="lt1"/>
              </a:fillRef>
              <a:effectRef idx="0">
                <a:schemeClr val="dk1"/>
              </a:effectRef>
              <a:fontRef idx="minor">
                <a:schemeClr val="dk1"/>
              </a:fontRef>
            </p:style>
            <p:txBody>
              <a:bodyPr anchor="ctr"/>
              <a:lstStyle/>
              <a:p>
                <a:pPr algn="ctr">
                  <a:defRPr/>
                </a:pPr>
                <a:endParaRPr lang="es-ES" sz="1600"/>
              </a:p>
            </p:txBody>
          </p:sp>
          <p:cxnSp>
            <p:nvCxnSpPr>
              <p:cNvPr id="24" name="Conector recto 14"/>
              <p:cNvCxnSpPr>
                <a:stCxn id="23" idx="4"/>
              </p:cNvCxnSpPr>
              <p:nvPr/>
            </p:nvCxnSpPr>
            <p:spPr>
              <a:xfrm>
                <a:off x="5260828" y="1346645"/>
                <a:ext cx="0" cy="605454"/>
              </a:xfrm>
              <a:prstGeom prst="line">
                <a:avLst/>
              </a:prstGeom>
            </p:spPr>
            <p:style>
              <a:lnRef idx="2">
                <a:schemeClr val="dk1"/>
              </a:lnRef>
              <a:fillRef idx="1">
                <a:schemeClr val="lt1"/>
              </a:fillRef>
              <a:effectRef idx="0">
                <a:schemeClr val="dk1"/>
              </a:effectRef>
              <a:fontRef idx="minor">
                <a:schemeClr val="dk1"/>
              </a:fontRef>
            </p:style>
          </p:cxnSp>
          <p:cxnSp>
            <p:nvCxnSpPr>
              <p:cNvPr id="25" name="Conector recto 16"/>
              <p:cNvCxnSpPr/>
              <p:nvPr/>
            </p:nvCxnSpPr>
            <p:spPr>
              <a:xfrm flipH="1">
                <a:off x="4944395" y="1572124"/>
                <a:ext cx="651700" cy="0"/>
              </a:xfrm>
              <a:prstGeom prst="line">
                <a:avLst/>
              </a:prstGeom>
            </p:spPr>
            <p:style>
              <a:lnRef idx="2">
                <a:schemeClr val="dk1"/>
              </a:lnRef>
              <a:fillRef idx="1">
                <a:schemeClr val="lt1"/>
              </a:fillRef>
              <a:effectRef idx="0">
                <a:schemeClr val="dk1"/>
              </a:effectRef>
              <a:fontRef idx="minor">
                <a:schemeClr val="dk1"/>
              </a:fontRef>
            </p:style>
          </p:cxnSp>
          <p:cxnSp>
            <p:nvCxnSpPr>
              <p:cNvPr id="26" name="Conector recto 19"/>
              <p:cNvCxnSpPr/>
              <p:nvPr/>
            </p:nvCxnSpPr>
            <p:spPr>
              <a:xfrm flipH="1">
                <a:off x="4944395" y="1952098"/>
                <a:ext cx="316433" cy="317341"/>
              </a:xfrm>
              <a:prstGeom prst="line">
                <a:avLst/>
              </a:prstGeom>
            </p:spPr>
            <p:style>
              <a:lnRef idx="2">
                <a:schemeClr val="dk1"/>
              </a:lnRef>
              <a:fillRef idx="1">
                <a:schemeClr val="lt1"/>
              </a:fillRef>
              <a:effectRef idx="0">
                <a:schemeClr val="dk1"/>
              </a:effectRef>
              <a:fontRef idx="minor">
                <a:schemeClr val="dk1"/>
              </a:fontRef>
            </p:style>
          </p:cxnSp>
          <p:cxnSp>
            <p:nvCxnSpPr>
              <p:cNvPr id="27" name="Conector recto 21"/>
              <p:cNvCxnSpPr/>
              <p:nvPr/>
            </p:nvCxnSpPr>
            <p:spPr>
              <a:xfrm>
                <a:off x="5260828" y="1952098"/>
                <a:ext cx="335267" cy="317341"/>
              </a:xfrm>
              <a:prstGeom prst="line">
                <a:avLst/>
              </a:prstGeom>
            </p:spPr>
            <p:style>
              <a:lnRef idx="2">
                <a:schemeClr val="dk1"/>
              </a:lnRef>
              <a:fillRef idx="1">
                <a:schemeClr val="lt1"/>
              </a:fillRef>
              <a:effectRef idx="0">
                <a:schemeClr val="dk1"/>
              </a:effectRef>
              <a:fontRef idx="minor">
                <a:schemeClr val="dk1"/>
              </a:fontRef>
            </p:style>
          </p:cxnSp>
        </p:grpSp>
        <p:grpSp>
          <p:nvGrpSpPr>
            <p:cNvPr id="309279" name="Agrupar 23"/>
            <p:cNvGrpSpPr>
              <a:grpSpLocks/>
            </p:cNvGrpSpPr>
            <p:nvPr/>
          </p:nvGrpSpPr>
          <p:grpSpPr bwMode="auto">
            <a:xfrm>
              <a:off x="5181831" y="1979190"/>
              <a:ext cx="483849" cy="695438"/>
              <a:chOff x="4944338" y="1028039"/>
              <a:chExt cx="650172" cy="1239693"/>
            </a:xfrm>
          </p:grpSpPr>
          <p:sp>
            <p:nvSpPr>
              <p:cNvPr id="18" name="Elipse 24"/>
              <p:cNvSpPr/>
              <p:nvPr/>
            </p:nvSpPr>
            <p:spPr>
              <a:xfrm>
                <a:off x="5110091" y="1028570"/>
                <a:ext cx="305131" cy="317341"/>
              </a:xfrm>
              <a:prstGeom prst="ellipse">
                <a:avLst/>
              </a:prstGeom>
            </p:spPr>
            <p:style>
              <a:lnRef idx="2">
                <a:schemeClr val="dk1"/>
              </a:lnRef>
              <a:fillRef idx="1">
                <a:schemeClr val="lt1"/>
              </a:fillRef>
              <a:effectRef idx="0">
                <a:schemeClr val="dk1"/>
              </a:effectRef>
              <a:fontRef idx="minor">
                <a:schemeClr val="dk1"/>
              </a:fontRef>
            </p:style>
            <p:txBody>
              <a:bodyPr anchor="ctr"/>
              <a:lstStyle/>
              <a:p>
                <a:pPr algn="ctr">
                  <a:defRPr/>
                </a:pPr>
                <a:endParaRPr lang="es-ES" sz="1600"/>
              </a:p>
            </p:txBody>
          </p:sp>
          <p:cxnSp>
            <p:nvCxnSpPr>
              <p:cNvPr id="19" name="Conector recto 25"/>
              <p:cNvCxnSpPr>
                <a:stCxn id="18" idx="4"/>
              </p:cNvCxnSpPr>
              <p:nvPr/>
            </p:nvCxnSpPr>
            <p:spPr>
              <a:xfrm>
                <a:off x="5260773" y="1345911"/>
                <a:ext cx="0" cy="605451"/>
              </a:xfrm>
              <a:prstGeom prst="line">
                <a:avLst/>
              </a:prstGeom>
            </p:spPr>
            <p:style>
              <a:lnRef idx="2">
                <a:schemeClr val="dk1"/>
              </a:lnRef>
              <a:fillRef idx="1">
                <a:schemeClr val="lt1"/>
              </a:fillRef>
              <a:effectRef idx="0">
                <a:schemeClr val="dk1"/>
              </a:effectRef>
              <a:fontRef idx="minor">
                <a:schemeClr val="dk1"/>
              </a:fontRef>
            </p:style>
          </p:cxnSp>
          <p:cxnSp>
            <p:nvCxnSpPr>
              <p:cNvPr id="20" name="Conector recto 26"/>
              <p:cNvCxnSpPr/>
              <p:nvPr/>
            </p:nvCxnSpPr>
            <p:spPr>
              <a:xfrm flipH="1">
                <a:off x="4944340" y="1571390"/>
                <a:ext cx="651700" cy="0"/>
              </a:xfrm>
              <a:prstGeom prst="line">
                <a:avLst/>
              </a:prstGeom>
            </p:spPr>
            <p:style>
              <a:lnRef idx="2">
                <a:schemeClr val="dk1"/>
              </a:lnRef>
              <a:fillRef idx="1">
                <a:schemeClr val="lt1"/>
              </a:fillRef>
              <a:effectRef idx="0">
                <a:schemeClr val="dk1"/>
              </a:effectRef>
              <a:fontRef idx="minor">
                <a:schemeClr val="dk1"/>
              </a:fontRef>
            </p:style>
          </p:cxnSp>
          <p:cxnSp>
            <p:nvCxnSpPr>
              <p:cNvPr id="21" name="Conector recto 27"/>
              <p:cNvCxnSpPr/>
              <p:nvPr/>
            </p:nvCxnSpPr>
            <p:spPr>
              <a:xfrm flipH="1">
                <a:off x="4944340" y="1951362"/>
                <a:ext cx="316433" cy="317341"/>
              </a:xfrm>
              <a:prstGeom prst="line">
                <a:avLst/>
              </a:prstGeom>
            </p:spPr>
            <p:style>
              <a:lnRef idx="2">
                <a:schemeClr val="dk1"/>
              </a:lnRef>
              <a:fillRef idx="1">
                <a:schemeClr val="lt1"/>
              </a:fillRef>
              <a:effectRef idx="0">
                <a:schemeClr val="dk1"/>
              </a:effectRef>
              <a:fontRef idx="minor">
                <a:schemeClr val="dk1"/>
              </a:fontRef>
            </p:style>
          </p:cxnSp>
          <p:cxnSp>
            <p:nvCxnSpPr>
              <p:cNvPr id="22" name="Conector recto 28"/>
              <p:cNvCxnSpPr/>
              <p:nvPr/>
            </p:nvCxnSpPr>
            <p:spPr>
              <a:xfrm>
                <a:off x="5260773" y="1951362"/>
                <a:ext cx="335267" cy="317341"/>
              </a:xfrm>
              <a:prstGeom prst="line">
                <a:avLst/>
              </a:prstGeom>
            </p:spPr>
            <p:style>
              <a:lnRef idx="2">
                <a:schemeClr val="dk1"/>
              </a:lnRef>
              <a:fillRef idx="1">
                <a:schemeClr val="lt1"/>
              </a:fillRef>
              <a:effectRef idx="0">
                <a:schemeClr val="dk1"/>
              </a:effectRef>
              <a:fontRef idx="minor">
                <a:schemeClr val="dk1"/>
              </a:fontRef>
            </p:style>
          </p:cxnSp>
        </p:grpSp>
        <p:sp>
          <p:nvSpPr>
            <p:cNvPr id="8" name="Elipse 29"/>
            <p:cNvSpPr/>
            <p:nvPr/>
          </p:nvSpPr>
          <p:spPr>
            <a:xfrm>
              <a:off x="4077294" y="1838946"/>
              <a:ext cx="712063" cy="318563"/>
            </a:xfrm>
            <a:prstGeom prst="ellipse">
              <a:avLst/>
            </a:prstGeom>
          </p:spPr>
          <p:style>
            <a:lnRef idx="2">
              <a:schemeClr val="dk1"/>
            </a:lnRef>
            <a:fillRef idx="1">
              <a:schemeClr val="lt1"/>
            </a:fillRef>
            <a:effectRef idx="0">
              <a:schemeClr val="dk1"/>
            </a:effectRef>
            <a:fontRef idx="minor">
              <a:schemeClr val="dk1"/>
            </a:fontRef>
          </p:style>
          <p:txBody>
            <a:bodyPr anchor="ctr"/>
            <a:lstStyle/>
            <a:p>
              <a:pPr algn="ctr">
                <a:defRPr/>
              </a:pPr>
              <a:endParaRPr lang="es-ES" sz="1600"/>
            </a:p>
          </p:txBody>
        </p:sp>
        <p:sp>
          <p:nvSpPr>
            <p:cNvPr id="9" name="Elipse 30"/>
            <p:cNvSpPr/>
            <p:nvPr/>
          </p:nvSpPr>
          <p:spPr>
            <a:xfrm>
              <a:off x="4077294" y="2417512"/>
              <a:ext cx="712063" cy="318563"/>
            </a:xfrm>
            <a:prstGeom prst="ellipse">
              <a:avLst/>
            </a:prstGeom>
          </p:spPr>
          <p:style>
            <a:lnRef idx="2">
              <a:schemeClr val="dk1"/>
            </a:lnRef>
            <a:fillRef idx="1">
              <a:schemeClr val="lt1"/>
            </a:fillRef>
            <a:effectRef idx="0">
              <a:schemeClr val="dk1"/>
            </a:effectRef>
            <a:fontRef idx="minor">
              <a:schemeClr val="dk1"/>
            </a:fontRef>
          </p:style>
          <p:txBody>
            <a:bodyPr anchor="ctr"/>
            <a:lstStyle/>
            <a:p>
              <a:pPr algn="ctr">
                <a:defRPr/>
              </a:pPr>
              <a:endParaRPr lang="es-ES" sz="1600"/>
            </a:p>
          </p:txBody>
        </p:sp>
        <p:sp>
          <p:nvSpPr>
            <p:cNvPr id="10" name="Elipse 31"/>
            <p:cNvSpPr/>
            <p:nvPr/>
          </p:nvSpPr>
          <p:spPr>
            <a:xfrm>
              <a:off x="4077294" y="3052296"/>
              <a:ext cx="712063" cy="320905"/>
            </a:xfrm>
            <a:prstGeom prst="ellipse">
              <a:avLst/>
            </a:prstGeom>
          </p:spPr>
          <p:style>
            <a:lnRef idx="2">
              <a:schemeClr val="dk1"/>
            </a:lnRef>
            <a:fillRef idx="1">
              <a:schemeClr val="lt1"/>
            </a:fillRef>
            <a:effectRef idx="0">
              <a:schemeClr val="dk1"/>
            </a:effectRef>
            <a:fontRef idx="minor">
              <a:schemeClr val="dk1"/>
            </a:fontRef>
          </p:style>
          <p:txBody>
            <a:bodyPr anchor="ctr"/>
            <a:lstStyle/>
            <a:p>
              <a:pPr algn="ctr">
                <a:defRPr/>
              </a:pPr>
              <a:endParaRPr lang="es-ES" sz="1600"/>
            </a:p>
          </p:txBody>
        </p:sp>
        <p:cxnSp>
          <p:nvCxnSpPr>
            <p:cNvPr id="11" name="Conector recto 33"/>
            <p:cNvCxnSpPr>
              <a:endCxn id="8" idx="2"/>
            </p:cNvCxnSpPr>
            <p:nvPr/>
          </p:nvCxnSpPr>
          <p:spPr>
            <a:xfrm flipV="1">
              <a:off x="3777330" y="1998228"/>
              <a:ext cx="299964" cy="363067"/>
            </a:xfrm>
            <a:prstGeom prst="line">
              <a:avLst/>
            </a:prstGeom>
          </p:spPr>
          <p:style>
            <a:lnRef idx="2">
              <a:schemeClr val="dk1"/>
            </a:lnRef>
            <a:fillRef idx="1">
              <a:schemeClr val="lt1"/>
            </a:fillRef>
            <a:effectRef idx="0">
              <a:schemeClr val="dk1"/>
            </a:effectRef>
            <a:fontRef idx="minor">
              <a:schemeClr val="dk1"/>
            </a:fontRef>
          </p:style>
        </p:cxnSp>
        <p:cxnSp>
          <p:nvCxnSpPr>
            <p:cNvPr id="12" name="Conector recto 35"/>
            <p:cNvCxnSpPr>
              <a:endCxn id="10" idx="2"/>
            </p:cNvCxnSpPr>
            <p:nvPr/>
          </p:nvCxnSpPr>
          <p:spPr>
            <a:xfrm>
              <a:off x="3777330" y="2403458"/>
              <a:ext cx="299964" cy="810462"/>
            </a:xfrm>
            <a:prstGeom prst="line">
              <a:avLst/>
            </a:prstGeom>
          </p:spPr>
          <p:style>
            <a:lnRef idx="2">
              <a:schemeClr val="dk1"/>
            </a:lnRef>
            <a:fillRef idx="1">
              <a:schemeClr val="lt1"/>
            </a:fillRef>
            <a:effectRef idx="0">
              <a:schemeClr val="dk1"/>
            </a:effectRef>
            <a:fontRef idx="minor">
              <a:schemeClr val="dk1"/>
            </a:fontRef>
          </p:style>
        </p:cxnSp>
        <p:cxnSp>
          <p:nvCxnSpPr>
            <p:cNvPr id="13" name="Conector recto 37"/>
            <p:cNvCxnSpPr>
              <a:endCxn id="9" idx="6"/>
            </p:cNvCxnSpPr>
            <p:nvPr/>
          </p:nvCxnSpPr>
          <p:spPr>
            <a:xfrm flipH="1">
              <a:off x="4789357" y="2283997"/>
              <a:ext cx="392476" cy="292796"/>
            </a:xfrm>
            <a:prstGeom prst="line">
              <a:avLst/>
            </a:prstGeom>
          </p:spPr>
          <p:style>
            <a:lnRef idx="2">
              <a:schemeClr val="dk1"/>
            </a:lnRef>
            <a:fillRef idx="1">
              <a:schemeClr val="lt1"/>
            </a:fillRef>
            <a:effectRef idx="0">
              <a:schemeClr val="dk1"/>
            </a:effectRef>
            <a:fontRef idx="minor">
              <a:schemeClr val="dk1"/>
            </a:fontRef>
          </p:style>
        </p:cxnSp>
        <p:cxnSp>
          <p:nvCxnSpPr>
            <p:cNvPr id="14" name="Conector recto 39"/>
            <p:cNvCxnSpPr>
              <a:endCxn id="10" idx="6"/>
            </p:cNvCxnSpPr>
            <p:nvPr/>
          </p:nvCxnSpPr>
          <p:spPr>
            <a:xfrm flipH="1">
              <a:off x="4789357" y="2283997"/>
              <a:ext cx="392476" cy="929922"/>
            </a:xfrm>
            <a:prstGeom prst="line">
              <a:avLst/>
            </a:prstGeom>
          </p:spPr>
          <p:style>
            <a:lnRef idx="2">
              <a:schemeClr val="dk1"/>
            </a:lnRef>
            <a:fillRef idx="1">
              <a:schemeClr val="lt1"/>
            </a:fillRef>
            <a:effectRef idx="0">
              <a:schemeClr val="dk1"/>
            </a:effectRef>
            <a:fontRef idx="minor">
              <a:schemeClr val="dk1"/>
            </a:fontRef>
          </p:style>
        </p:cxnSp>
        <p:sp>
          <p:nvSpPr>
            <p:cNvPr id="15" name="Rectángulo 40"/>
            <p:cNvSpPr/>
            <p:nvPr/>
          </p:nvSpPr>
          <p:spPr>
            <a:xfrm>
              <a:off x="3920304" y="1651556"/>
              <a:ext cx="1138179" cy="1878585"/>
            </a:xfrm>
            <a:prstGeom prst="rect">
              <a:avLst/>
            </a:prstGeom>
            <a:noFill/>
            <a:ln>
              <a:prstDash val="dash"/>
            </a:ln>
          </p:spPr>
          <p:style>
            <a:lnRef idx="2">
              <a:schemeClr val="dk1"/>
            </a:lnRef>
            <a:fillRef idx="1">
              <a:schemeClr val="lt1"/>
            </a:fillRef>
            <a:effectRef idx="0">
              <a:schemeClr val="dk1"/>
            </a:effectRef>
            <a:fontRef idx="minor">
              <a:schemeClr val="dk1"/>
            </a:fontRef>
          </p:style>
          <p:txBody>
            <a:bodyPr anchor="ctr"/>
            <a:lstStyle/>
            <a:p>
              <a:pPr algn="ctr">
                <a:defRPr/>
              </a:pPr>
              <a:endParaRPr lang="es-ES" sz="1600">
                <a:noFill/>
              </a:endParaRPr>
            </a:p>
          </p:txBody>
        </p:sp>
        <p:sp>
          <p:nvSpPr>
            <p:cNvPr id="16" name="Rectángulo redondeado 41"/>
            <p:cNvSpPr/>
            <p:nvPr/>
          </p:nvSpPr>
          <p:spPr>
            <a:xfrm>
              <a:off x="1114103" y="660731"/>
              <a:ext cx="4734938" cy="3832125"/>
            </a:xfrm>
            <a:prstGeom prst="roundRect">
              <a:avLst/>
            </a:prstGeom>
            <a:noFill/>
          </p:spPr>
          <p:style>
            <a:lnRef idx="2">
              <a:schemeClr val="dk1"/>
            </a:lnRef>
            <a:fillRef idx="1">
              <a:schemeClr val="lt1"/>
            </a:fillRef>
            <a:effectRef idx="0">
              <a:schemeClr val="dk1"/>
            </a:effectRef>
            <a:fontRef idx="minor">
              <a:schemeClr val="dk1"/>
            </a:fontRef>
          </p:style>
          <p:txBody>
            <a:bodyPr anchor="ctr"/>
            <a:lstStyle/>
            <a:p>
              <a:pPr algn="ctr">
                <a:defRPr/>
              </a:pPr>
              <a:endParaRPr lang="es-ES" sz="1600"/>
            </a:p>
          </p:txBody>
        </p:sp>
        <p:sp>
          <p:nvSpPr>
            <p:cNvPr id="309289" name="CuadroTexto 42"/>
            <p:cNvSpPr txBox="1">
              <a:spLocks noChangeArrowheads="1"/>
            </p:cNvSpPr>
            <p:nvPr/>
          </p:nvSpPr>
          <p:spPr bwMode="auto">
            <a:xfrm>
              <a:off x="1266897" y="862482"/>
              <a:ext cx="4298360" cy="499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b="1" i="1">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s-ES" altLang="en-US" sz="1600" i="0"/>
                <a:t>Reference Architecture</a:t>
              </a:r>
            </a:p>
          </p:txBody>
        </p:sp>
      </p:grpSp>
      <p:sp>
        <p:nvSpPr>
          <p:cNvPr id="34" name="Nube 44"/>
          <p:cNvSpPr/>
          <p:nvPr/>
        </p:nvSpPr>
        <p:spPr>
          <a:xfrm>
            <a:off x="1758951" y="981076"/>
            <a:ext cx="2436813" cy="1527175"/>
          </a:xfrm>
          <a:prstGeom prst="cloud">
            <a:avLst/>
          </a:prstGeom>
          <a:solidFill>
            <a:schemeClr val="accent5">
              <a:lumMod val="40000"/>
              <a:lumOff val="60000"/>
            </a:schemeClr>
          </a:solidFill>
        </p:spPr>
        <p:style>
          <a:lnRef idx="2">
            <a:schemeClr val="dk1"/>
          </a:lnRef>
          <a:fillRef idx="1">
            <a:schemeClr val="lt1"/>
          </a:fillRef>
          <a:effectRef idx="0">
            <a:schemeClr val="dk1"/>
          </a:effectRef>
          <a:fontRef idx="minor">
            <a:schemeClr val="dk1"/>
          </a:fontRef>
        </p:style>
        <p:txBody>
          <a:bodyPr anchor="ctr"/>
          <a:lstStyle/>
          <a:p>
            <a:pPr algn="ctr">
              <a:defRPr/>
            </a:pPr>
            <a:r>
              <a:rPr lang="es-ES" b="1" dirty="0"/>
              <a:t>Cloud</a:t>
            </a:r>
          </a:p>
        </p:txBody>
      </p:sp>
      <p:sp>
        <p:nvSpPr>
          <p:cNvPr id="35" name="Flecha abajo 45"/>
          <p:cNvSpPr/>
          <p:nvPr/>
        </p:nvSpPr>
        <p:spPr>
          <a:xfrm>
            <a:off x="2681288" y="2654301"/>
            <a:ext cx="527050" cy="790575"/>
          </a:xfrm>
          <a:prstGeom prst="downArrow">
            <a:avLst/>
          </a:prstGeom>
          <a:ln>
            <a:prstDash val="sysDash"/>
          </a:ln>
        </p:spPr>
        <p:style>
          <a:lnRef idx="2">
            <a:schemeClr val="dk1"/>
          </a:lnRef>
          <a:fillRef idx="1">
            <a:schemeClr val="lt1"/>
          </a:fillRef>
          <a:effectRef idx="0">
            <a:schemeClr val="dk1"/>
          </a:effectRef>
          <a:fontRef idx="minor">
            <a:schemeClr val="dk1"/>
          </a:fontRef>
        </p:style>
        <p:txBody>
          <a:bodyPr anchor="ctr"/>
          <a:lstStyle/>
          <a:p>
            <a:pPr algn="ctr">
              <a:defRPr/>
            </a:pPr>
            <a:endParaRPr lang="es-ES"/>
          </a:p>
        </p:txBody>
      </p:sp>
      <p:grpSp>
        <p:nvGrpSpPr>
          <p:cNvPr id="17" name="Agrupar 78"/>
          <p:cNvGrpSpPr/>
          <p:nvPr/>
        </p:nvGrpSpPr>
        <p:grpSpPr>
          <a:xfrm>
            <a:off x="5832948" y="2115558"/>
            <a:ext cx="1730402" cy="1422185"/>
            <a:chOff x="4380734" y="3568937"/>
            <a:chExt cx="1730402" cy="1422185"/>
          </a:xfrm>
          <a:solidFill>
            <a:schemeClr val="accent6"/>
          </a:solidFill>
        </p:grpSpPr>
        <p:grpSp>
          <p:nvGrpSpPr>
            <p:cNvPr id="36" name="Agrupar 47"/>
            <p:cNvGrpSpPr/>
            <p:nvPr/>
          </p:nvGrpSpPr>
          <p:grpSpPr>
            <a:xfrm>
              <a:off x="4380734" y="3568937"/>
              <a:ext cx="641932" cy="563720"/>
              <a:chOff x="1723714" y="1345521"/>
              <a:chExt cx="1375947" cy="1058275"/>
            </a:xfrm>
            <a:grpFill/>
          </p:grpSpPr>
          <p:sp>
            <p:nvSpPr>
              <p:cNvPr id="45" name="Rectángulo 76"/>
              <p:cNvSpPr/>
              <p:nvPr/>
            </p:nvSpPr>
            <p:spPr>
              <a:xfrm>
                <a:off x="1723714" y="1572294"/>
                <a:ext cx="1375947" cy="831502"/>
              </a:xfrm>
              <a:prstGeom prst="rect">
                <a:avLst/>
              </a:prstGeom>
              <a:grpFill/>
            </p:spPr>
            <p:style>
              <a:lnRef idx="2">
                <a:schemeClr val="dk1"/>
              </a:lnRef>
              <a:fillRef idx="1">
                <a:schemeClr val="lt1"/>
              </a:fillRef>
              <a:effectRef idx="0">
                <a:schemeClr val="dk1"/>
              </a:effectRef>
              <a:fontRef idx="minor">
                <a:schemeClr val="dk1"/>
              </a:fontRef>
            </p:style>
            <p:txBody>
              <a:bodyPr anchor="ctr"/>
              <a:lstStyle/>
              <a:p>
                <a:pPr algn="ctr">
                  <a:defRPr/>
                </a:pPr>
                <a:endParaRPr lang="es-ES" sz="1600" dirty="0"/>
              </a:p>
            </p:txBody>
          </p:sp>
          <p:sp>
            <p:nvSpPr>
              <p:cNvPr id="46" name="Rectángulo 77"/>
              <p:cNvSpPr/>
              <p:nvPr/>
            </p:nvSpPr>
            <p:spPr>
              <a:xfrm>
                <a:off x="1723714" y="1345521"/>
                <a:ext cx="635052" cy="226773"/>
              </a:xfrm>
              <a:prstGeom prst="rect">
                <a:avLst/>
              </a:prstGeom>
              <a:grpFill/>
            </p:spPr>
            <p:style>
              <a:lnRef idx="2">
                <a:schemeClr val="dk1"/>
              </a:lnRef>
              <a:fillRef idx="1">
                <a:schemeClr val="lt1"/>
              </a:fillRef>
              <a:effectRef idx="0">
                <a:schemeClr val="dk1"/>
              </a:effectRef>
              <a:fontRef idx="minor">
                <a:schemeClr val="dk1"/>
              </a:fontRef>
            </p:style>
            <p:txBody>
              <a:bodyPr anchor="ctr"/>
              <a:lstStyle/>
              <a:p>
                <a:pPr algn="ctr">
                  <a:defRPr/>
                </a:pPr>
                <a:endParaRPr lang="es-ES" sz="1600" dirty="0"/>
              </a:p>
            </p:txBody>
          </p:sp>
        </p:grpSp>
        <p:grpSp>
          <p:nvGrpSpPr>
            <p:cNvPr id="37" name="Agrupar 48"/>
            <p:cNvGrpSpPr/>
            <p:nvPr/>
          </p:nvGrpSpPr>
          <p:grpSpPr>
            <a:xfrm>
              <a:off x="4910520" y="3788666"/>
              <a:ext cx="641932" cy="563720"/>
              <a:chOff x="1723714" y="1345521"/>
              <a:chExt cx="1375947" cy="1058275"/>
            </a:xfrm>
            <a:grpFill/>
          </p:grpSpPr>
          <p:sp>
            <p:nvSpPr>
              <p:cNvPr id="43" name="Rectángulo 74"/>
              <p:cNvSpPr/>
              <p:nvPr/>
            </p:nvSpPr>
            <p:spPr>
              <a:xfrm>
                <a:off x="1723714" y="1572294"/>
                <a:ext cx="1375947" cy="831502"/>
              </a:xfrm>
              <a:prstGeom prst="rect">
                <a:avLst/>
              </a:prstGeom>
              <a:grpFill/>
            </p:spPr>
            <p:style>
              <a:lnRef idx="2">
                <a:schemeClr val="dk1"/>
              </a:lnRef>
              <a:fillRef idx="1">
                <a:schemeClr val="lt1"/>
              </a:fillRef>
              <a:effectRef idx="0">
                <a:schemeClr val="dk1"/>
              </a:effectRef>
              <a:fontRef idx="minor">
                <a:schemeClr val="dk1"/>
              </a:fontRef>
            </p:style>
            <p:txBody>
              <a:bodyPr anchor="ctr"/>
              <a:lstStyle/>
              <a:p>
                <a:pPr algn="ctr">
                  <a:defRPr/>
                </a:pPr>
                <a:endParaRPr lang="es-ES" sz="1600" dirty="0"/>
              </a:p>
            </p:txBody>
          </p:sp>
          <p:sp>
            <p:nvSpPr>
              <p:cNvPr id="44" name="Rectángulo 75"/>
              <p:cNvSpPr/>
              <p:nvPr/>
            </p:nvSpPr>
            <p:spPr>
              <a:xfrm>
                <a:off x="1723714" y="1345521"/>
                <a:ext cx="635052" cy="226773"/>
              </a:xfrm>
              <a:prstGeom prst="rect">
                <a:avLst/>
              </a:prstGeom>
              <a:grpFill/>
            </p:spPr>
            <p:style>
              <a:lnRef idx="2">
                <a:schemeClr val="dk1"/>
              </a:lnRef>
              <a:fillRef idx="1">
                <a:schemeClr val="lt1"/>
              </a:fillRef>
              <a:effectRef idx="0">
                <a:schemeClr val="dk1"/>
              </a:effectRef>
              <a:fontRef idx="minor">
                <a:schemeClr val="dk1"/>
              </a:fontRef>
            </p:style>
            <p:txBody>
              <a:bodyPr anchor="ctr"/>
              <a:lstStyle/>
              <a:p>
                <a:pPr algn="ctr">
                  <a:defRPr/>
                </a:pPr>
                <a:endParaRPr lang="es-ES" sz="1600" dirty="0"/>
              </a:p>
            </p:txBody>
          </p:sp>
        </p:grpSp>
        <p:grpSp>
          <p:nvGrpSpPr>
            <p:cNvPr id="38" name="Agrupar 49"/>
            <p:cNvGrpSpPr/>
            <p:nvPr/>
          </p:nvGrpSpPr>
          <p:grpSpPr>
            <a:xfrm>
              <a:off x="5469204" y="4018151"/>
              <a:ext cx="641932" cy="563720"/>
              <a:chOff x="1723714" y="1345521"/>
              <a:chExt cx="1375947" cy="1058275"/>
            </a:xfrm>
            <a:grpFill/>
          </p:grpSpPr>
          <p:sp>
            <p:nvSpPr>
              <p:cNvPr id="41" name="Rectángulo 72"/>
              <p:cNvSpPr/>
              <p:nvPr/>
            </p:nvSpPr>
            <p:spPr>
              <a:xfrm>
                <a:off x="1723714" y="1572294"/>
                <a:ext cx="1375947" cy="831502"/>
              </a:xfrm>
              <a:prstGeom prst="rect">
                <a:avLst/>
              </a:prstGeom>
              <a:grpFill/>
            </p:spPr>
            <p:style>
              <a:lnRef idx="2">
                <a:schemeClr val="dk1"/>
              </a:lnRef>
              <a:fillRef idx="1">
                <a:schemeClr val="lt1"/>
              </a:fillRef>
              <a:effectRef idx="0">
                <a:schemeClr val="dk1"/>
              </a:effectRef>
              <a:fontRef idx="minor">
                <a:schemeClr val="dk1"/>
              </a:fontRef>
            </p:style>
            <p:txBody>
              <a:bodyPr anchor="ctr"/>
              <a:lstStyle/>
              <a:p>
                <a:pPr algn="ctr">
                  <a:defRPr/>
                </a:pPr>
                <a:endParaRPr lang="es-ES" sz="1600" dirty="0"/>
              </a:p>
            </p:txBody>
          </p:sp>
          <p:sp>
            <p:nvSpPr>
              <p:cNvPr id="42" name="Rectángulo 73"/>
              <p:cNvSpPr/>
              <p:nvPr/>
            </p:nvSpPr>
            <p:spPr>
              <a:xfrm>
                <a:off x="1723714" y="1345521"/>
                <a:ext cx="635052" cy="226773"/>
              </a:xfrm>
              <a:prstGeom prst="rect">
                <a:avLst/>
              </a:prstGeom>
              <a:grpFill/>
            </p:spPr>
            <p:style>
              <a:lnRef idx="2">
                <a:schemeClr val="dk1"/>
              </a:lnRef>
              <a:fillRef idx="1">
                <a:schemeClr val="lt1"/>
              </a:fillRef>
              <a:effectRef idx="0">
                <a:schemeClr val="dk1"/>
              </a:effectRef>
              <a:fontRef idx="minor">
                <a:schemeClr val="dk1"/>
              </a:fontRef>
            </p:style>
            <p:txBody>
              <a:bodyPr anchor="ctr"/>
              <a:lstStyle/>
              <a:p>
                <a:pPr algn="ctr">
                  <a:defRPr/>
                </a:pPr>
                <a:endParaRPr lang="es-ES" sz="1600" dirty="0"/>
              </a:p>
            </p:txBody>
          </p:sp>
        </p:grpSp>
        <p:sp>
          <p:nvSpPr>
            <p:cNvPr id="40" name="CuadroTexto 61"/>
            <p:cNvSpPr txBox="1"/>
            <p:nvPr/>
          </p:nvSpPr>
          <p:spPr>
            <a:xfrm>
              <a:off x="4430732" y="4652568"/>
              <a:ext cx="1552128" cy="338554"/>
            </a:xfrm>
            <a:prstGeom prst="rect">
              <a:avLst/>
            </a:prstGeom>
            <a:grpFill/>
          </p:spPr>
          <p:txBody>
            <a:bodyPr wrap="none">
              <a:spAutoFit/>
            </a:bodyPr>
            <a:lstStyle/>
            <a:p>
              <a:pPr algn="ctr">
                <a:defRPr/>
              </a:pPr>
              <a:r>
                <a:rPr lang="es-ES" sz="1600" b="1" dirty="0" err="1"/>
                <a:t>Misuse</a:t>
              </a:r>
              <a:r>
                <a:rPr lang="es-ES" sz="1600" b="1" dirty="0"/>
                <a:t> </a:t>
              </a:r>
              <a:r>
                <a:rPr lang="es-ES" sz="1600" b="1" dirty="0" err="1"/>
                <a:t>patterns</a:t>
              </a:r>
              <a:endParaRPr lang="es-ES" sz="1600" b="1" dirty="0"/>
            </a:p>
          </p:txBody>
        </p:sp>
      </p:grpSp>
      <p:grpSp>
        <p:nvGrpSpPr>
          <p:cNvPr id="39" name="Agrupar 79"/>
          <p:cNvGrpSpPr/>
          <p:nvPr/>
        </p:nvGrpSpPr>
        <p:grpSpPr>
          <a:xfrm>
            <a:off x="8654616" y="2187914"/>
            <a:ext cx="1730402" cy="1422185"/>
            <a:chOff x="4380734" y="3568937"/>
            <a:chExt cx="1730402" cy="1422185"/>
          </a:xfrm>
          <a:solidFill>
            <a:schemeClr val="accent3"/>
          </a:solidFill>
        </p:grpSpPr>
        <p:grpSp>
          <p:nvGrpSpPr>
            <p:cNvPr id="47" name="Agrupar 80"/>
            <p:cNvGrpSpPr/>
            <p:nvPr/>
          </p:nvGrpSpPr>
          <p:grpSpPr>
            <a:xfrm>
              <a:off x="4380734" y="3568937"/>
              <a:ext cx="641932" cy="563720"/>
              <a:chOff x="1723714" y="1345521"/>
              <a:chExt cx="1375947" cy="1058275"/>
            </a:xfrm>
            <a:grpFill/>
          </p:grpSpPr>
          <p:sp>
            <p:nvSpPr>
              <p:cNvPr id="56" name="Rectángulo 88"/>
              <p:cNvSpPr/>
              <p:nvPr/>
            </p:nvSpPr>
            <p:spPr>
              <a:xfrm>
                <a:off x="1723714" y="1572294"/>
                <a:ext cx="1375947" cy="831502"/>
              </a:xfrm>
              <a:prstGeom prst="rect">
                <a:avLst/>
              </a:prstGeom>
              <a:grpFill/>
            </p:spPr>
            <p:style>
              <a:lnRef idx="2">
                <a:schemeClr val="dk1"/>
              </a:lnRef>
              <a:fillRef idx="1">
                <a:schemeClr val="lt1"/>
              </a:fillRef>
              <a:effectRef idx="0">
                <a:schemeClr val="dk1"/>
              </a:effectRef>
              <a:fontRef idx="minor">
                <a:schemeClr val="dk1"/>
              </a:fontRef>
            </p:style>
            <p:txBody>
              <a:bodyPr anchor="ctr"/>
              <a:lstStyle/>
              <a:p>
                <a:pPr algn="ctr">
                  <a:defRPr/>
                </a:pPr>
                <a:endParaRPr lang="es-ES" sz="1600" dirty="0"/>
              </a:p>
            </p:txBody>
          </p:sp>
          <p:sp>
            <p:nvSpPr>
              <p:cNvPr id="57" name="Rectángulo 89"/>
              <p:cNvSpPr/>
              <p:nvPr/>
            </p:nvSpPr>
            <p:spPr>
              <a:xfrm>
                <a:off x="1723714" y="1345521"/>
                <a:ext cx="635052" cy="226773"/>
              </a:xfrm>
              <a:prstGeom prst="rect">
                <a:avLst/>
              </a:prstGeom>
              <a:grpFill/>
            </p:spPr>
            <p:style>
              <a:lnRef idx="2">
                <a:schemeClr val="dk1"/>
              </a:lnRef>
              <a:fillRef idx="1">
                <a:schemeClr val="lt1"/>
              </a:fillRef>
              <a:effectRef idx="0">
                <a:schemeClr val="dk1"/>
              </a:effectRef>
              <a:fontRef idx="minor">
                <a:schemeClr val="dk1"/>
              </a:fontRef>
            </p:style>
            <p:txBody>
              <a:bodyPr anchor="ctr"/>
              <a:lstStyle/>
              <a:p>
                <a:pPr algn="ctr">
                  <a:defRPr/>
                </a:pPr>
                <a:endParaRPr lang="es-ES" sz="1600" dirty="0"/>
              </a:p>
            </p:txBody>
          </p:sp>
        </p:grpSp>
        <p:grpSp>
          <p:nvGrpSpPr>
            <p:cNvPr id="48" name="Agrupar 81"/>
            <p:cNvGrpSpPr/>
            <p:nvPr/>
          </p:nvGrpSpPr>
          <p:grpSpPr>
            <a:xfrm>
              <a:off x="4910520" y="3788666"/>
              <a:ext cx="641932" cy="563720"/>
              <a:chOff x="1723714" y="1345521"/>
              <a:chExt cx="1375947" cy="1058275"/>
            </a:xfrm>
            <a:grpFill/>
          </p:grpSpPr>
          <p:sp>
            <p:nvSpPr>
              <p:cNvPr id="54" name="Rectángulo 86"/>
              <p:cNvSpPr/>
              <p:nvPr/>
            </p:nvSpPr>
            <p:spPr>
              <a:xfrm>
                <a:off x="1723714" y="1572294"/>
                <a:ext cx="1375947" cy="831502"/>
              </a:xfrm>
              <a:prstGeom prst="rect">
                <a:avLst/>
              </a:prstGeom>
              <a:grpFill/>
            </p:spPr>
            <p:style>
              <a:lnRef idx="2">
                <a:schemeClr val="dk1"/>
              </a:lnRef>
              <a:fillRef idx="1">
                <a:schemeClr val="lt1"/>
              </a:fillRef>
              <a:effectRef idx="0">
                <a:schemeClr val="dk1"/>
              </a:effectRef>
              <a:fontRef idx="minor">
                <a:schemeClr val="dk1"/>
              </a:fontRef>
            </p:style>
            <p:txBody>
              <a:bodyPr anchor="ctr"/>
              <a:lstStyle/>
              <a:p>
                <a:pPr algn="ctr">
                  <a:defRPr/>
                </a:pPr>
                <a:endParaRPr lang="es-ES" sz="1600" dirty="0"/>
              </a:p>
            </p:txBody>
          </p:sp>
          <p:sp>
            <p:nvSpPr>
              <p:cNvPr id="55" name="Rectángulo 87"/>
              <p:cNvSpPr/>
              <p:nvPr/>
            </p:nvSpPr>
            <p:spPr>
              <a:xfrm>
                <a:off x="1723714" y="1345521"/>
                <a:ext cx="635052" cy="226773"/>
              </a:xfrm>
              <a:prstGeom prst="rect">
                <a:avLst/>
              </a:prstGeom>
              <a:grpFill/>
            </p:spPr>
            <p:style>
              <a:lnRef idx="2">
                <a:schemeClr val="dk1"/>
              </a:lnRef>
              <a:fillRef idx="1">
                <a:schemeClr val="lt1"/>
              </a:fillRef>
              <a:effectRef idx="0">
                <a:schemeClr val="dk1"/>
              </a:effectRef>
              <a:fontRef idx="minor">
                <a:schemeClr val="dk1"/>
              </a:fontRef>
            </p:style>
            <p:txBody>
              <a:bodyPr anchor="ctr"/>
              <a:lstStyle/>
              <a:p>
                <a:pPr algn="ctr">
                  <a:defRPr/>
                </a:pPr>
                <a:endParaRPr lang="es-ES" sz="1600" dirty="0"/>
              </a:p>
            </p:txBody>
          </p:sp>
        </p:grpSp>
        <p:grpSp>
          <p:nvGrpSpPr>
            <p:cNvPr id="49" name="Agrupar 82"/>
            <p:cNvGrpSpPr/>
            <p:nvPr/>
          </p:nvGrpSpPr>
          <p:grpSpPr>
            <a:xfrm>
              <a:off x="5469204" y="4018151"/>
              <a:ext cx="641932" cy="563720"/>
              <a:chOff x="1723714" y="1345521"/>
              <a:chExt cx="1375947" cy="1058275"/>
            </a:xfrm>
            <a:grpFill/>
          </p:grpSpPr>
          <p:sp>
            <p:nvSpPr>
              <p:cNvPr id="52" name="Rectángulo 84"/>
              <p:cNvSpPr/>
              <p:nvPr/>
            </p:nvSpPr>
            <p:spPr>
              <a:xfrm>
                <a:off x="1723714" y="1572294"/>
                <a:ext cx="1375947" cy="831502"/>
              </a:xfrm>
              <a:prstGeom prst="rect">
                <a:avLst/>
              </a:prstGeom>
              <a:grpFill/>
            </p:spPr>
            <p:style>
              <a:lnRef idx="2">
                <a:schemeClr val="dk1"/>
              </a:lnRef>
              <a:fillRef idx="1">
                <a:schemeClr val="lt1"/>
              </a:fillRef>
              <a:effectRef idx="0">
                <a:schemeClr val="dk1"/>
              </a:effectRef>
              <a:fontRef idx="minor">
                <a:schemeClr val="dk1"/>
              </a:fontRef>
            </p:style>
            <p:txBody>
              <a:bodyPr anchor="ctr"/>
              <a:lstStyle/>
              <a:p>
                <a:pPr algn="ctr">
                  <a:defRPr/>
                </a:pPr>
                <a:endParaRPr lang="es-ES" sz="1600" dirty="0"/>
              </a:p>
            </p:txBody>
          </p:sp>
          <p:sp>
            <p:nvSpPr>
              <p:cNvPr id="53" name="Rectángulo 85"/>
              <p:cNvSpPr/>
              <p:nvPr/>
            </p:nvSpPr>
            <p:spPr>
              <a:xfrm>
                <a:off x="1723714" y="1345521"/>
                <a:ext cx="635052" cy="226773"/>
              </a:xfrm>
              <a:prstGeom prst="rect">
                <a:avLst/>
              </a:prstGeom>
              <a:grpFill/>
            </p:spPr>
            <p:style>
              <a:lnRef idx="2">
                <a:schemeClr val="dk1"/>
              </a:lnRef>
              <a:fillRef idx="1">
                <a:schemeClr val="lt1"/>
              </a:fillRef>
              <a:effectRef idx="0">
                <a:schemeClr val="dk1"/>
              </a:effectRef>
              <a:fontRef idx="minor">
                <a:schemeClr val="dk1"/>
              </a:fontRef>
            </p:style>
            <p:txBody>
              <a:bodyPr anchor="ctr"/>
              <a:lstStyle/>
              <a:p>
                <a:pPr algn="ctr">
                  <a:defRPr/>
                </a:pPr>
                <a:endParaRPr lang="es-ES" sz="1600" dirty="0"/>
              </a:p>
            </p:txBody>
          </p:sp>
        </p:grpSp>
        <p:sp>
          <p:nvSpPr>
            <p:cNvPr id="51" name="CuadroTexto 83"/>
            <p:cNvSpPr txBox="1"/>
            <p:nvPr/>
          </p:nvSpPr>
          <p:spPr>
            <a:xfrm>
              <a:off x="4389907" y="4652568"/>
              <a:ext cx="1633781" cy="338554"/>
            </a:xfrm>
            <a:prstGeom prst="rect">
              <a:avLst/>
            </a:prstGeom>
            <a:grpFill/>
          </p:spPr>
          <p:txBody>
            <a:bodyPr wrap="none">
              <a:spAutoFit/>
            </a:bodyPr>
            <a:lstStyle/>
            <a:p>
              <a:pPr algn="ctr">
                <a:defRPr/>
              </a:pPr>
              <a:r>
                <a:rPr lang="es-ES" sz="1600" b="1" dirty="0"/>
                <a:t>Security </a:t>
              </a:r>
              <a:r>
                <a:rPr lang="es-ES" sz="1600" b="1" dirty="0" err="1"/>
                <a:t>patterns</a:t>
              </a:r>
              <a:endParaRPr lang="es-ES" sz="1600" b="1" dirty="0"/>
            </a:p>
          </p:txBody>
        </p:sp>
      </p:grpSp>
      <p:sp>
        <p:nvSpPr>
          <p:cNvPr id="309255" name="CuadroTexto 90"/>
          <p:cNvSpPr txBox="1">
            <a:spLocks noChangeArrowheads="1"/>
          </p:cNvSpPr>
          <p:nvPr/>
        </p:nvSpPr>
        <p:spPr bwMode="auto">
          <a:xfrm>
            <a:off x="6921501" y="787400"/>
            <a:ext cx="101822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b="1" i="1">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s-ES" altLang="en-US" sz="1800" i="0"/>
              <a:t>Threats</a:t>
            </a:r>
          </a:p>
        </p:txBody>
      </p:sp>
      <p:sp>
        <p:nvSpPr>
          <p:cNvPr id="309256" name="CuadroTexto 91"/>
          <p:cNvSpPr txBox="1">
            <a:spLocks noChangeArrowheads="1"/>
          </p:cNvSpPr>
          <p:nvPr/>
        </p:nvSpPr>
        <p:spPr bwMode="auto">
          <a:xfrm>
            <a:off x="6646864" y="425450"/>
            <a:ext cx="175342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b="1" i="1">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s-ES" altLang="en-US" sz="1800" i="0"/>
              <a:t>Vulnerabilities</a:t>
            </a:r>
          </a:p>
        </p:txBody>
      </p:sp>
      <p:sp>
        <p:nvSpPr>
          <p:cNvPr id="309257" name="CuadroTexto 92"/>
          <p:cNvSpPr txBox="1">
            <a:spLocks noChangeArrowheads="1"/>
          </p:cNvSpPr>
          <p:nvPr/>
        </p:nvSpPr>
        <p:spPr bwMode="auto">
          <a:xfrm>
            <a:off x="7113588" y="1276350"/>
            <a:ext cx="214674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b="1" i="1">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s-ES" altLang="en-US" sz="1800" i="0"/>
              <a:t>Countermeasures</a:t>
            </a:r>
          </a:p>
        </p:txBody>
      </p:sp>
      <p:cxnSp>
        <p:nvCxnSpPr>
          <p:cNvPr id="61" name="Conector recto de flecha 94"/>
          <p:cNvCxnSpPr>
            <a:stCxn id="309255" idx="1"/>
          </p:cNvCxnSpPr>
          <p:nvPr/>
        </p:nvCxnSpPr>
        <p:spPr>
          <a:xfrm flipH="1">
            <a:off x="6237288" y="972066"/>
            <a:ext cx="684212" cy="1144072"/>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62" name="Conector recto de flecha 96"/>
          <p:cNvCxnSpPr>
            <a:stCxn id="309255" idx="1"/>
          </p:cNvCxnSpPr>
          <p:nvPr/>
        </p:nvCxnSpPr>
        <p:spPr>
          <a:xfrm flipH="1">
            <a:off x="6659564" y="972066"/>
            <a:ext cx="261936" cy="1264722"/>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63" name="Conector recto de flecha 98"/>
          <p:cNvCxnSpPr>
            <a:stCxn id="309255" idx="1"/>
          </p:cNvCxnSpPr>
          <p:nvPr/>
        </p:nvCxnSpPr>
        <p:spPr>
          <a:xfrm>
            <a:off x="6921501" y="972067"/>
            <a:ext cx="296863" cy="1483797"/>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64" name="Conector recto de flecha 100"/>
          <p:cNvCxnSpPr>
            <a:stCxn id="309257" idx="3"/>
          </p:cNvCxnSpPr>
          <p:nvPr/>
        </p:nvCxnSpPr>
        <p:spPr>
          <a:xfrm flipH="1">
            <a:off x="8699502" y="1461016"/>
            <a:ext cx="560829" cy="655122"/>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65" name="Conector recto de flecha 102"/>
          <p:cNvCxnSpPr>
            <a:stCxn id="309257" idx="3"/>
          </p:cNvCxnSpPr>
          <p:nvPr/>
        </p:nvCxnSpPr>
        <p:spPr>
          <a:xfrm>
            <a:off x="9260331" y="1461017"/>
            <a:ext cx="307533" cy="874197"/>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66" name="Conector recto de flecha 104"/>
          <p:cNvCxnSpPr>
            <a:stCxn id="309257" idx="3"/>
          </p:cNvCxnSpPr>
          <p:nvPr/>
        </p:nvCxnSpPr>
        <p:spPr>
          <a:xfrm>
            <a:off x="9260330" y="1461016"/>
            <a:ext cx="779020" cy="1104384"/>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67" name="Flecha derecha 105"/>
          <p:cNvSpPr/>
          <p:nvPr/>
        </p:nvSpPr>
        <p:spPr>
          <a:xfrm>
            <a:off x="4440239" y="1460500"/>
            <a:ext cx="1392237" cy="501650"/>
          </a:xfrm>
          <a:prstGeom prst="rightArrow">
            <a:avLst/>
          </a:prstGeom>
          <a:ln>
            <a:prstDash val="dash"/>
          </a:ln>
        </p:spPr>
        <p:style>
          <a:lnRef idx="2">
            <a:schemeClr val="dk1"/>
          </a:lnRef>
          <a:fillRef idx="1">
            <a:schemeClr val="lt1"/>
          </a:fillRef>
          <a:effectRef idx="0">
            <a:schemeClr val="dk1"/>
          </a:effectRef>
          <a:fontRef idx="minor">
            <a:schemeClr val="dk1"/>
          </a:fontRef>
        </p:style>
        <p:txBody>
          <a:bodyPr anchor="ctr"/>
          <a:lstStyle/>
          <a:p>
            <a:pPr algn="ctr">
              <a:defRPr/>
            </a:pPr>
            <a:endParaRPr lang="es-ES"/>
          </a:p>
        </p:txBody>
      </p:sp>
      <p:sp>
        <p:nvSpPr>
          <p:cNvPr id="309265" name="CuadroTexto 106"/>
          <p:cNvSpPr txBox="1">
            <a:spLocks noChangeArrowheads="1"/>
          </p:cNvSpPr>
          <p:nvPr/>
        </p:nvSpPr>
        <p:spPr bwMode="auto">
          <a:xfrm>
            <a:off x="4440238" y="793751"/>
            <a:ext cx="1133644"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b="1" i="1">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s-ES" altLang="en-US" sz="1800" i="0"/>
              <a:t>Security</a:t>
            </a:r>
          </a:p>
          <a:p>
            <a:pPr eaLnBrk="1" hangingPunct="1">
              <a:spcBef>
                <a:spcPct val="0"/>
              </a:spcBef>
              <a:buFontTx/>
              <a:buNone/>
            </a:pPr>
            <a:r>
              <a:rPr lang="es-ES" altLang="en-US" sz="1800" i="0"/>
              <a:t>Analysis</a:t>
            </a:r>
          </a:p>
        </p:txBody>
      </p:sp>
      <p:cxnSp>
        <p:nvCxnSpPr>
          <p:cNvPr id="69" name="Conector curvado 110"/>
          <p:cNvCxnSpPr>
            <a:stCxn id="40" idx="3"/>
          </p:cNvCxnSpPr>
          <p:nvPr/>
        </p:nvCxnSpPr>
        <p:spPr>
          <a:xfrm>
            <a:off x="7435851" y="3368675"/>
            <a:ext cx="1095375" cy="76200"/>
          </a:xfrm>
          <a:prstGeom prst="curvedConnector3">
            <a:avLst/>
          </a:prstGeom>
          <a:ln>
            <a:prstDash val="sysDash"/>
            <a:tailEnd type="arrow"/>
          </a:ln>
        </p:spPr>
        <p:style>
          <a:lnRef idx="2">
            <a:schemeClr val="dk1"/>
          </a:lnRef>
          <a:fillRef idx="0">
            <a:schemeClr val="dk1"/>
          </a:fillRef>
          <a:effectRef idx="1">
            <a:schemeClr val="dk1"/>
          </a:effectRef>
          <a:fontRef idx="minor">
            <a:schemeClr val="tx1"/>
          </a:fontRef>
        </p:style>
      </p:cxnSp>
      <p:sp>
        <p:nvSpPr>
          <p:cNvPr id="309267" name="CuadroTexto 111"/>
          <p:cNvSpPr txBox="1">
            <a:spLocks noChangeArrowheads="1"/>
          </p:cNvSpPr>
          <p:nvPr/>
        </p:nvSpPr>
        <p:spPr bwMode="auto">
          <a:xfrm>
            <a:off x="7562850" y="3014663"/>
            <a:ext cx="131318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b="1" i="1">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s-ES" altLang="en-US" sz="1800" b="0" i="0"/>
              <a:t>stopped by</a:t>
            </a:r>
          </a:p>
        </p:txBody>
      </p:sp>
      <p:sp>
        <p:nvSpPr>
          <p:cNvPr id="309268" name="CuadroTexto 115"/>
          <p:cNvSpPr txBox="1">
            <a:spLocks noChangeArrowheads="1"/>
          </p:cNvSpPr>
          <p:nvPr/>
        </p:nvSpPr>
        <p:spPr bwMode="auto">
          <a:xfrm>
            <a:off x="5194301" y="3878263"/>
            <a:ext cx="88998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b="1" i="1">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s-ES" altLang="en-US" sz="1800" b="0" i="0"/>
              <a:t>threats</a:t>
            </a:r>
          </a:p>
        </p:txBody>
      </p:sp>
      <p:cxnSp>
        <p:nvCxnSpPr>
          <p:cNvPr id="72" name="Conector curvado 125"/>
          <p:cNvCxnSpPr>
            <a:stCxn id="51" idx="2"/>
          </p:cNvCxnSpPr>
          <p:nvPr/>
        </p:nvCxnSpPr>
        <p:spPr>
          <a:xfrm rot="5400000">
            <a:off x="6326982" y="1826420"/>
            <a:ext cx="1370013" cy="4937125"/>
          </a:xfrm>
          <a:prstGeom prst="curvedConnector2">
            <a:avLst/>
          </a:prstGeom>
          <a:ln>
            <a:prstDash val="sysDash"/>
            <a:tailEnd type="arrow"/>
          </a:ln>
        </p:spPr>
        <p:style>
          <a:lnRef idx="2">
            <a:schemeClr val="dk1"/>
          </a:lnRef>
          <a:fillRef idx="0">
            <a:schemeClr val="dk1"/>
          </a:fillRef>
          <a:effectRef idx="1">
            <a:schemeClr val="dk1"/>
          </a:effectRef>
          <a:fontRef idx="minor">
            <a:schemeClr val="tx1"/>
          </a:fontRef>
        </p:style>
      </p:cxnSp>
      <p:cxnSp>
        <p:nvCxnSpPr>
          <p:cNvPr id="73" name="Conector curvado 127"/>
          <p:cNvCxnSpPr>
            <a:stCxn id="40" idx="1"/>
          </p:cNvCxnSpPr>
          <p:nvPr/>
        </p:nvCxnSpPr>
        <p:spPr>
          <a:xfrm rot="10800000" flipV="1">
            <a:off x="4440239" y="3368675"/>
            <a:ext cx="1443037" cy="814388"/>
          </a:xfrm>
          <a:prstGeom prst="curvedConnector3">
            <a:avLst/>
          </a:prstGeom>
          <a:ln>
            <a:prstDash val="sysDash"/>
            <a:tailEnd type="arrow"/>
          </a:ln>
        </p:spPr>
        <p:style>
          <a:lnRef idx="2">
            <a:schemeClr val="dk1"/>
          </a:lnRef>
          <a:fillRef idx="0">
            <a:schemeClr val="dk1"/>
          </a:fillRef>
          <a:effectRef idx="1">
            <a:schemeClr val="dk1"/>
          </a:effectRef>
          <a:fontRef idx="minor">
            <a:schemeClr val="tx1"/>
          </a:fontRef>
        </p:style>
      </p:cxnSp>
      <p:sp>
        <p:nvSpPr>
          <p:cNvPr id="309271" name="CuadroTexto 128"/>
          <p:cNvSpPr txBox="1">
            <a:spLocks noChangeArrowheads="1"/>
          </p:cNvSpPr>
          <p:nvPr/>
        </p:nvSpPr>
        <p:spPr bwMode="auto">
          <a:xfrm>
            <a:off x="7050088" y="4110038"/>
            <a:ext cx="112082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b="1" i="1">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s-ES" altLang="en-US" sz="1800" b="0" i="0"/>
              <a:t>defenses</a:t>
            </a:r>
          </a:p>
        </p:txBody>
      </p:sp>
      <p:grpSp>
        <p:nvGrpSpPr>
          <p:cNvPr id="50" name="Agrupar 129"/>
          <p:cNvGrpSpPr/>
          <p:nvPr/>
        </p:nvGrpSpPr>
        <p:grpSpPr>
          <a:xfrm>
            <a:off x="8297495" y="4840038"/>
            <a:ext cx="2088650" cy="1422185"/>
            <a:chOff x="4162475" y="3568937"/>
            <a:chExt cx="2088650" cy="1422185"/>
          </a:xfrm>
          <a:solidFill>
            <a:srgbClr val="7030A0"/>
          </a:solidFill>
        </p:grpSpPr>
        <p:grpSp>
          <p:nvGrpSpPr>
            <p:cNvPr id="58" name="Agrupar 130"/>
            <p:cNvGrpSpPr/>
            <p:nvPr/>
          </p:nvGrpSpPr>
          <p:grpSpPr>
            <a:xfrm>
              <a:off x="4380734" y="3568937"/>
              <a:ext cx="641932" cy="563720"/>
              <a:chOff x="1723714" y="1345521"/>
              <a:chExt cx="1375947" cy="1058275"/>
            </a:xfrm>
            <a:grpFill/>
          </p:grpSpPr>
          <p:sp>
            <p:nvSpPr>
              <p:cNvPr id="84" name="Rectángulo 138"/>
              <p:cNvSpPr/>
              <p:nvPr/>
            </p:nvSpPr>
            <p:spPr>
              <a:xfrm>
                <a:off x="1723714" y="1572294"/>
                <a:ext cx="1375947" cy="831502"/>
              </a:xfrm>
              <a:prstGeom prst="rect">
                <a:avLst/>
              </a:prstGeom>
              <a:grpFill/>
            </p:spPr>
            <p:style>
              <a:lnRef idx="2">
                <a:schemeClr val="dk1"/>
              </a:lnRef>
              <a:fillRef idx="1">
                <a:schemeClr val="lt1"/>
              </a:fillRef>
              <a:effectRef idx="0">
                <a:schemeClr val="dk1"/>
              </a:effectRef>
              <a:fontRef idx="minor">
                <a:schemeClr val="dk1"/>
              </a:fontRef>
            </p:style>
            <p:txBody>
              <a:bodyPr anchor="ctr"/>
              <a:lstStyle/>
              <a:p>
                <a:pPr algn="ctr">
                  <a:defRPr/>
                </a:pPr>
                <a:endParaRPr lang="es-ES" sz="1600" dirty="0"/>
              </a:p>
            </p:txBody>
          </p:sp>
          <p:sp>
            <p:nvSpPr>
              <p:cNvPr id="85" name="Rectángulo 139"/>
              <p:cNvSpPr/>
              <p:nvPr/>
            </p:nvSpPr>
            <p:spPr>
              <a:xfrm>
                <a:off x="1723714" y="1345521"/>
                <a:ext cx="635052" cy="226773"/>
              </a:xfrm>
              <a:prstGeom prst="rect">
                <a:avLst/>
              </a:prstGeom>
              <a:grpFill/>
            </p:spPr>
            <p:style>
              <a:lnRef idx="2">
                <a:schemeClr val="dk1"/>
              </a:lnRef>
              <a:fillRef idx="1">
                <a:schemeClr val="lt1"/>
              </a:fillRef>
              <a:effectRef idx="0">
                <a:schemeClr val="dk1"/>
              </a:effectRef>
              <a:fontRef idx="minor">
                <a:schemeClr val="dk1"/>
              </a:fontRef>
            </p:style>
            <p:txBody>
              <a:bodyPr anchor="ctr"/>
              <a:lstStyle/>
              <a:p>
                <a:pPr algn="ctr">
                  <a:defRPr/>
                </a:pPr>
                <a:endParaRPr lang="es-ES" sz="1600" dirty="0"/>
              </a:p>
            </p:txBody>
          </p:sp>
        </p:grpSp>
        <p:grpSp>
          <p:nvGrpSpPr>
            <p:cNvPr id="59" name="Agrupar 131"/>
            <p:cNvGrpSpPr/>
            <p:nvPr/>
          </p:nvGrpSpPr>
          <p:grpSpPr>
            <a:xfrm>
              <a:off x="4910520" y="3788666"/>
              <a:ext cx="641932" cy="563720"/>
              <a:chOff x="1723714" y="1345521"/>
              <a:chExt cx="1375947" cy="1058275"/>
            </a:xfrm>
            <a:grpFill/>
          </p:grpSpPr>
          <p:sp>
            <p:nvSpPr>
              <p:cNvPr id="82" name="Rectángulo 136"/>
              <p:cNvSpPr/>
              <p:nvPr/>
            </p:nvSpPr>
            <p:spPr>
              <a:xfrm>
                <a:off x="1723714" y="1572294"/>
                <a:ext cx="1375947" cy="831502"/>
              </a:xfrm>
              <a:prstGeom prst="rect">
                <a:avLst/>
              </a:prstGeom>
              <a:grpFill/>
            </p:spPr>
            <p:style>
              <a:lnRef idx="2">
                <a:schemeClr val="dk1"/>
              </a:lnRef>
              <a:fillRef idx="1">
                <a:schemeClr val="lt1"/>
              </a:fillRef>
              <a:effectRef idx="0">
                <a:schemeClr val="dk1"/>
              </a:effectRef>
              <a:fontRef idx="minor">
                <a:schemeClr val="dk1"/>
              </a:fontRef>
            </p:style>
            <p:txBody>
              <a:bodyPr anchor="ctr"/>
              <a:lstStyle/>
              <a:p>
                <a:pPr algn="ctr">
                  <a:defRPr/>
                </a:pPr>
                <a:endParaRPr lang="es-ES" sz="1600" dirty="0"/>
              </a:p>
            </p:txBody>
          </p:sp>
          <p:sp>
            <p:nvSpPr>
              <p:cNvPr id="83" name="Rectángulo 137"/>
              <p:cNvSpPr/>
              <p:nvPr/>
            </p:nvSpPr>
            <p:spPr>
              <a:xfrm>
                <a:off x="1723714" y="1345521"/>
                <a:ext cx="635052" cy="226773"/>
              </a:xfrm>
              <a:prstGeom prst="rect">
                <a:avLst/>
              </a:prstGeom>
              <a:grpFill/>
            </p:spPr>
            <p:style>
              <a:lnRef idx="2">
                <a:schemeClr val="dk1"/>
              </a:lnRef>
              <a:fillRef idx="1">
                <a:schemeClr val="lt1"/>
              </a:fillRef>
              <a:effectRef idx="0">
                <a:schemeClr val="dk1"/>
              </a:effectRef>
              <a:fontRef idx="minor">
                <a:schemeClr val="dk1"/>
              </a:fontRef>
            </p:style>
            <p:txBody>
              <a:bodyPr anchor="ctr"/>
              <a:lstStyle/>
              <a:p>
                <a:pPr algn="ctr">
                  <a:defRPr/>
                </a:pPr>
                <a:endParaRPr lang="es-ES" sz="1600" dirty="0"/>
              </a:p>
            </p:txBody>
          </p:sp>
        </p:grpSp>
        <p:grpSp>
          <p:nvGrpSpPr>
            <p:cNvPr id="60" name="Agrupar 132"/>
            <p:cNvGrpSpPr/>
            <p:nvPr/>
          </p:nvGrpSpPr>
          <p:grpSpPr>
            <a:xfrm>
              <a:off x="5469204" y="4018151"/>
              <a:ext cx="641932" cy="563720"/>
              <a:chOff x="1723714" y="1345521"/>
              <a:chExt cx="1375947" cy="1058275"/>
            </a:xfrm>
            <a:grpFill/>
          </p:grpSpPr>
          <p:sp>
            <p:nvSpPr>
              <p:cNvPr id="80" name="Rectángulo 134"/>
              <p:cNvSpPr/>
              <p:nvPr/>
            </p:nvSpPr>
            <p:spPr>
              <a:xfrm>
                <a:off x="1723714" y="1572294"/>
                <a:ext cx="1375947" cy="831502"/>
              </a:xfrm>
              <a:prstGeom prst="rect">
                <a:avLst/>
              </a:prstGeom>
              <a:grpFill/>
            </p:spPr>
            <p:style>
              <a:lnRef idx="2">
                <a:schemeClr val="dk1"/>
              </a:lnRef>
              <a:fillRef idx="1">
                <a:schemeClr val="lt1"/>
              </a:fillRef>
              <a:effectRef idx="0">
                <a:schemeClr val="dk1"/>
              </a:effectRef>
              <a:fontRef idx="minor">
                <a:schemeClr val="dk1"/>
              </a:fontRef>
            </p:style>
            <p:txBody>
              <a:bodyPr anchor="ctr"/>
              <a:lstStyle/>
              <a:p>
                <a:pPr algn="ctr">
                  <a:defRPr/>
                </a:pPr>
                <a:endParaRPr lang="es-ES" sz="1600" dirty="0"/>
              </a:p>
            </p:txBody>
          </p:sp>
          <p:sp>
            <p:nvSpPr>
              <p:cNvPr id="81" name="Rectángulo 135"/>
              <p:cNvSpPr/>
              <p:nvPr/>
            </p:nvSpPr>
            <p:spPr>
              <a:xfrm>
                <a:off x="1723714" y="1345521"/>
                <a:ext cx="635052" cy="226773"/>
              </a:xfrm>
              <a:prstGeom prst="rect">
                <a:avLst/>
              </a:prstGeom>
              <a:grpFill/>
            </p:spPr>
            <p:style>
              <a:lnRef idx="2">
                <a:schemeClr val="dk1"/>
              </a:lnRef>
              <a:fillRef idx="1">
                <a:schemeClr val="lt1"/>
              </a:fillRef>
              <a:effectRef idx="0">
                <a:schemeClr val="dk1"/>
              </a:effectRef>
              <a:fontRef idx="minor">
                <a:schemeClr val="dk1"/>
              </a:fontRef>
            </p:style>
            <p:txBody>
              <a:bodyPr anchor="ctr"/>
              <a:lstStyle/>
              <a:p>
                <a:pPr algn="ctr">
                  <a:defRPr/>
                </a:pPr>
                <a:endParaRPr lang="es-ES" sz="1600" dirty="0"/>
              </a:p>
            </p:txBody>
          </p:sp>
        </p:grpSp>
        <p:sp>
          <p:nvSpPr>
            <p:cNvPr id="79" name="CuadroTexto 133"/>
            <p:cNvSpPr txBox="1"/>
            <p:nvPr/>
          </p:nvSpPr>
          <p:spPr>
            <a:xfrm>
              <a:off x="4162475" y="4652568"/>
              <a:ext cx="2088650" cy="338554"/>
            </a:xfrm>
            <a:prstGeom prst="rect">
              <a:avLst/>
            </a:prstGeom>
            <a:grpFill/>
          </p:spPr>
          <p:txBody>
            <a:bodyPr wrap="none">
              <a:spAutoFit/>
            </a:bodyPr>
            <a:lstStyle/>
            <a:p>
              <a:pPr algn="ctr">
                <a:defRPr/>
              </a:pPr>
              <a:r>
                <a:rPr lang="es-ES" sz="1600" b="1" dirty="0"/>
                <a:t>Security </a:t>
              </a:r>
              <a:r>
                <a:rPr lang="es-ES" sz="1600" b="1" dirty="0" err="1"/>
                <a:t>best</a:t>
              </a:r>
              <a:r>
                <a:rPr lang="es-ES" sz="1600" b="1" dirty="0"/>
                <a:t> </a:t>
              </a:r>
              <a:r>
                <a:rPr lang="es-ES" sz="1600" b="1" dirty="0" err="1"/>
                <a:t>practices</a:t>
              </a:r>
              <a:endParaRPr lang="es-ES" sz="1600" b="1" dirty="0"/>
            </a:p>
          </p:txBody>
        </p:sp>
      </p:grpSp>
      <p:cxnSp>
        <p:nvCxnSpPr>
          <p:cNvPr id="86" name="Conector curvado 141"/>
          <p:cNvCxnSpPr>
            <a:stCxn id="84" idx="1"/>
          </p:cNvCxnSpPr>
          <p:nvPr/>
        </p:nvCxnSpPr>
        <p:spPr>
          <a:xfrm rot="10800000" flipV="1">
            <a:off x="4440238" y="5181601"/>
            <a:ext cx="4075112" cy="441325"/>
          </a:xfrm>
          <a:prstGeom prst="curvedConnector3">
            <a:avLst/>
          </a:prstGeom>
          <a:ln>
            <a:prstDash val="sysDash"/>
            <a:tailEnd type="arrow"/>
          </a:ln>
        </p:spPr>
        <p:style>
          <a:lnRef idx="2">
            <a:schemeClr val="dk1"/>
          </a:lnRef>
          <a:fillRef idx="0">
            <a:schemeClr val="dk1"/>
          </a:fillRef>
          <a:effectRef idx="1">
            <a:schemeClr val="dk1"/>
          </a:effectRef>
          <a:fontRef idx="minor">
            <a:schemeClr val="tx1"/>
          </a:fontRef>
        </p:style>
      </p:cxnSp>
      <p:sp>
        <p:nvSpPr>
          <p:cNvPr id="309274" name="CuadroTexto 142"/>
          <p:cNvSpPr txBox="1">
            <a:spLocks noChangeArrowheads="1"/>
          </p:cNvSpPr>
          <p:nvPr/>
        </p:nvSpPr>
        <p:spPr bwMode="auto">
          <a:xfrm>
            <a:off x="6805613" y="5386388"/>
            <a:ext cx="112082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b="1" i="1">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s-ES" altLang="en-US" sz="1800" b="0" i="0"/>
              <a:t>defenses</a:t>
            </a:r>
          </a:p>
        </p:txBody>
      </p:sp>
      <p:sp>
        <p:nvSpPr>
          <p:cNvPr id="2" name="Title 1">
            <a:extLst>
              <a:ext uri="{FF2B5EF4-FFF2-40B4-BE49-F238E27FC236}">
                <a16:creationId xmlns:a16="http://schemas.microsoft.com/office/drawing/2014/main" id="{49B16E29-01F2-4B5A-A9A7-AC68878CB30B}"/>
              </a:ext>
            </a:extLst>
          </p:cNvPr>
          <p:cNvSpPr>
            <a:spLocks noGrp="1"/>
          </p:cNvSpPr>
          <p:nvPr>
            <p:ph type="title"/>
          </p:nvPr>
        </p:nvSpPr>
        <p:spPr>
          <a:xfrm>
            <a:off x="838200" y="365125"/>
            <a:ext cx="10515600" cy="383747"/>
          </a:xfrm>
        </p:spPr>
        <p:txBody>
          <a:bodyPr>
            <a:normAutofit fontScale="90000"/>
          </a:bodyPr>
          <a:lstStyle/>
          <a:p>
            <a:r>
              <a:rPr lang="en-US" dirty="0"/>
              <a:t>Securing a cloud</a:t>
            </a:r>
          </a:p>
        </p:txBody>
      </p:sp>
    </p:spTree>
    <p:extLst>
      <p:ext uri="{BB962C8B-B14F-4D97-AF65-F5344CB8AC3E}">
        <p14:creationId xmlns:p14="http://schemas.microsoft.com/office/powerpoint/2010/main" val="67168880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226" name="Title 2"/>
          <p:cNvSpPr>
            <a:spLocks noGrp="1"/>
          </p:cNvSpPr>
          <p:nvPr>
            <p:ph type="title"/>
          </p:nvPr>
        </p:nvSpPr>
        <p:spPr/>
        <p:txBody>
          <a:bodyPr/>
          <a:lstStyle/>
          <a:p>
            <a:r>
              <a:rPr lang="en-US" altLang="en-US"/>
              <a:t>Securing an RA</a:t>
            </a:r>
          </a:p>
        </p:txBody>
      </p:sp>
      <p:sp>
        <p:nvSpPr>
          <p:cNvPr id="308227" name="Content Placeholder 3"/>
          <p:cNvSpPr>
            <a:spLocks noGrp="1"/>
          </p:cNvSpPr>
          <p:nvPr>
            <p:ph idx="1"/>
          </p:nvPr>
        </p:nvSpPr>
        <p:spPr>
          <a:xfrm>
            <a:off x="2362200" y="1371600"/>
            <a:ext cx="7772400" cy="4800600"/>
          </a:xfrm>
        </p:spPr>
        <p:txBody>
          <a:bodyPr>
            <a:normAutofit/>
          </a:bodyPr>
          <a:lstStyle/>
          <a:p>
            <a:r>
              <a:rPr lang="en-US" altLang="en-US" sz="1800" dirty="0"/>
              <a:t>We start from a list of </a:t>
            </a:r>
            <a:r>
              <a:rPr lang="en-US" altLang="en-US" sz="1800" b="1" dirty="0"/>
              <a:t>use cases </a:t>
            </a:r>
            <a:r>
              <a:rPr lang="en-US" altLang="en-US" sz="1800" dirty="0"/>
              <a:t>which describe the typical cloud uses and their associated roles. Lists of cloud use cases are shown in [Bad12], [nis11], and [Has13c]. </a:t>
            </a:r>
          </a:p>
          <a:p>
            <a:r>
              <a:rPr lang="en-US" altLang="en-US" sz="1800" dirty="0"/>
              <a:t>We </a:t>
            </a:r>
            <a:r>
              <a:rPr lang="en-US" altLang="en-US" sz="1800" b="1" dirty="0"/>
              <a:t>analyze each use case </a:t>
            </a:r>
            <a:r>
              <a:rPr lang="en-US" altLang="en-US" sz="1800" dirty="0"/>
              <a:t>looking for vulnerabilities and threats as in [Bra08]. This implies checking each activity in the activity diagram of the use cases to see how it can be attacked. This approach results in a systematic enumeration of threats.</a:t>
            </a:r>
          </a:p>
          <a:p>
            <a:r>
              <a:rPr lang="en-US" altLang="en-US" sz="1800" dirty="0"/>
              <a:t>We use the </a:t>
            </a:r>
            <a:r>
              <a:rPr lang="en-US" altLang="en-US" sz="1800" b="1" dirty="0"/>
              <a:t>list of threats </a:t>
            </a:r>
            <a:r>
              <a:rPr lang="en-US" altLang="en-US" sz="1800" dirty="0"/>
              <a:t>from [Has13a] to confirm these threats and to find possible further vulnerabilities and threats.</a:t>
            </a:r>
          </a:p>
          <a:p>
            <a:r>
              <a:rPr lang="en-US" altLang="en-US" sz="1800" dirty="0"/>
              <a:t>These threats are expressed in the form of </a:t>
            </a:r>
            <a:r>
              <a:rPr lang="en-US" altLang="en-US" sz="1800" b="1" dirty="0"/>
              <a:t>misuse patterns</a:t>
            </a:r>
            <a:r>
              <a:rPr lang="en-US" altLang="en-US" sz="1800" dirty="0"/>
              <a:t>. We developed some misuse patterns for Cloud Computing in [Has13b], we show more later.</a:t>
            </a:r>
          </a:p>
          <a:p>
            <a:r>
              <a:rPr lang="en-US" altLang="en-US" sz="1800" dirty="0"/>
              <a:t>We apply </a:t>
            </a:r>
            <a:r>
              <a:rPr lang="en-US" altLang="en-US" sz="1800" b="1" dirty="0"/>
              <a:t>policies to handle the threats </a:t>
            </a:r>
            <a:r>
              <a:rPr lang="en-US" altLang="en-US" sz="1800" dirty="0"/>
              <a:t>and we identify security patterns to realize the policies.  There are also regulatory policies which are realized as security patterns.</a:t>
            </a:r>
          </a:p>
          <a:p>
            <a:pPr marL="0" indent="0">
              <a:buNone/>
            </a:pPr>
            <a:endParaRPr lang="en-US" altLang="en-US" sz="1800" dirty="0"/>
          </a:p>
          <a:p>
            <a:endParaRPr lang="en-US" altLang="en-US" dirty="0"/>
          </a:p>
        </p:txBody>
      </p:sp>
    </p:spTree>
    <p:extLst>
      <p:ext uri="{BB962C8B-B14F-4D97-AF65-F5344CB8AC3E}">
        <p14:creationId xmlns:p14="http://schemas.microsoft.com/office/powerpoint/2010/main" val="364230056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cstate="print">
            <a:extLst>
              <a:ext uri="{28A0092B-C50C-407E-A947-70E740481C1C}">
                <a14:useLocalDpi xmlns:a14="http://schemas.microsoft.com/office/drawing/2010/main" val="0"/>
              </a:ext>
            </a:extLst>
          </a:blip>
          <a:stretch>
            <a:fillRect/>
          </a:stretch>
        </p:blipFill>
        <p:spPr>
          <a:xfrm>
            <a:off x="3124200" y="-1"/>
            <a:ext cx="5943600" cy="6858001"/>
          </a:xfrm>
          <a:prstGeom prst="rect">
            <a:avLst/>
          </a:prstGeom>
        </p:spPr>
      </p:pic>
    </p:spTree>
    <p:extLst>
      <p:ext uri="{BB962C8B-B14F-4D97-AF65-F5344CB8AC3E}">
        <p14:creationId xmlns:p14="http://schemas.microsoft.com/office/powerpoint/2010/main" val="33368356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Title 1"/>
          <p:cNvSpPr>
            <a:spLocks noGrp="1"/>
          </p:cNvSpPr>
          <p:nvPr>
            <p:ph type="title"/>
          </p:nvPr>
        </p:nvSpPr>
        <p:spPr/>
        <p:txBody>
          <a:bodyPr/>
          <a:lstStyle/>
          <a:p>
            <a:pPr eaLnBrk="1" hangingPunct="1"/>
            <a:r>
              <a:rPr lang="en-US"/>
              <a:t>Cloud services</a:t>
            </a:r>
          </a:p>
        </p:txBody>
      </p:sp>
      <p:sp>
        <p:nvSpPr>
          <p:cNvPr id="3" name="Content Placeholder 2"/>
          <p:cNvSpPr>
            <a:spLocks noGrp="1"/>
          </p:cNvSpPr>
          <p:nvPr>
            <p:ph idx="1"/>
          </p:nvPr>
        </p:nvSpPr>
        <p:spPr/>
        <p:txBody>
          <a:bodyPr rtlCol="0">
            <a:normAutofit/>
          </a:bodyPr>
          <a:lstStyle/>
          <a:p>
            <a:pPr>
              <a:defRPr/>
            </a:pPr>
            <a:r>
              <a:rPr lang="en-US" dirty="0"/>
              <a:t>A cloud service has three distinct characteristics that differentiate it from traditional hosting. It is sold </a:t>
            </a:r>
            <a:r>
              <a:rPr lang="en-US" b="1" dirty="0">
                <a:solidFill>
                  <a:schemeClr val="tx2"/>
                </a:solidFill>
              </a:rPr>
              <a:t>on demand</a:t>
            </a:r>
            <a:r>
              <a:rPr lang="en-US" dirty="0"/>
              <a:t>, typically by the minute or the hour; it is </a:t>
            </a:r>
            <a:r>
              <a:rPr lang="en-US" b="1" dirty="0">
                <a:solidFill>
                  <a:schemeClr val="tx2"/>
                </a:solidFill>
              </a:rPr>
              <a:t>elastic</a:t>
            </a:r>
            <a:r>
              <a:rPr lang="en-US" dirty="0"/>
              <a:t> -- a user can have as much or as little of a service as they want at any given time; and the service is </a:t>
            </a:r>
            <a:r>
              <a:rPr lang="en-US" b="1" dirty="0">
                <a:solidFill>
                  <a:schemeClr val="tx2"/>
                </a:solidFill>
              </a:rPr>
              <a:t>fully managed by the provider </a:t>
            </a:r>
            <a:r>
              <a:rPr lang="en-US" dirty="0"/>
              <a:t>(the consumer needs nothing but a personal computer and Internet access)</a:t>
            </a:r>
          </a:p>
          <a:p>
            <a:pPr>
              <a:defRPr/>
            </a:pPr>
            <a:r>
              <a:rPr lang="en-US" dirty="0"/>
              <a:t>Significant innovations in virtualization and distributed computing, as well as improved access to high-speed Internet, have accelerated interest in cloud computing.</a:t>
            </a:r>
          </a:p>
          <a:p>
            <a:pPr>
              <a:defRPr/>
            </a:pPr>
            <a:r>
              <a:rPr lang="en-US" dirty="0"/>
              <a:t>Almost all kinds of institutions use clouds now </a:t>
            </a:r>
          </a:p>
        </p:txBody>
      </p:sp>
    </p:spTree>
    <p:extLst>
      <p:ext uri="{BB962C8B-B14F-4D97-AF65-F5344CB8AC3E}">
        <p14:creationId xmlns:p14="http://schemas.microsoft.com/office/powerpoint/2010/main" val="172801163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0274" name="Title 1"/>
          <p:cNvSpPr>
            <a:spLocks noGrp="1"/>
          </p:cNvSpPr>
          <p:nvPr>
            <p:ph type="title"/>
          </p:nvPr>
        </p:nvSpPr>
        <p:spPr/>
        <p:txBody>
          <a:bodyPr/>
          <a:lstStyle/>
          <a:p>
            <a:r>
              <a:rPr lang="en-US" altLang="en-US"/>
              <a:t>Enumerating threats</a:t>
            </a:r>
          </a:p>
        </p:txBody>
      </p:sp>
      <p:sp>
        <p:nvSpPr>
          <p:cNvPr id="3" name="Content Placeholder 2"/>
          <p:cNvSpPr>
            <a:spLocks noGrp="1"/>
          </p:cNvSpPr>
          <p:nvPr>
            <p:ph idx="1"/>
          </p:nvPr>
        </p:nvSpPr>
        <p:spPr/>
        <p:txBody>
          <a:bodyPr>
            <a:normAutofit/>
          </a:bodyPr>
          <a:lstStyle/>
          <a:p>
            <a:pPr>
              <a:defRPr/>
            </a:pPr>
            <a:r>
              <a:rPr lang="en-US" dirty="0"/>
              <a:t>We can enumerate threats systematically by considering each activity in each use case and analyzing its possible threats</a:t>
            </a:r>
          </a:p>
          <a:p>
            <a:pPr>
              <a:defRPr/>
            </a:pPr>
            <a:r>
              <a:rPr lang="en-US" dirty="0"/>
              <a:t>For illustration we use a running example of a Virtual Machine Image (VMI) Repository, which stores VM images for use by service consumers and which is part of the administrative functions of the cloud</a:t>
            </a:r>
          </a:p>
          <a:p>
            <a:pPr>
              <a:defRPr/>
            </a:pPr>
            <a:r>
              <a:rPr lang="en-US" dirty="0"/>
              <a:t>We apply to each action in this repository the STRIDE attacks , e.g. Read a VMI (confidentiality attack), Tamper with a VMI (integrity attack). </a:t>
            </a:r>
          </a:p>
        </p:txBody>
      </p:sp>
    </p:spTree>
    <p:extLst>
      <p:ext uri="{BB962C8B-B14F-4D97-AF65-F5344CB8AC3E}">
        <p14:creationId xmlns:p14="http://schemas.microsoft.com/office/powerpoint/2010/main" val="150813307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12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76489" y="1093789"/>
            <a:ext cx="7439025" cy="4676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1299" name="Title 2"/>
          <p:cNvSpPr>
            <a:spLocks noGrp="1"/>
          </p:cNvSpPr>
          <p:nvPr>
            <p:ph type="title"/>
          </p:nvPr>
        </p:nvSpPr>
        <p:spPr/>
        <p:txBody>
          <a:bodyPr/>
          <a:lstStyle/>
          <a:p>
            <a:r>
              <a:rPr lang="en-US" altLang="en-US"/>
              <a:t>Enumerating threats</a:t>
            </a:r>
          </a:p>
        </p:txBody>
      </p:sp>
    </p:spTree>
    <p:extLst>
      <p:ext uri="{BB962C8B-B14F-4D97-AF65-F5344CB8AC3E}">
        <p14:creationId xmlns:p14="http://schemas.microsoft.com/office/powerpoint/2010/main" val="324265540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204912" y="1238250"/>
            <a:ext cx="9782175" cy="4381500"/>
          </a:xfrm>
          <a:prstGeom prst="rect">
            <a:avLst/>
          </a:prstGeom>
        </p:spPr>
      </p:pic>
    </p:spTree>
    <p:extLst>
      <p:ext uri="{BB962C8B-B14F-4D97-AF65-F5344CB8AC3E}">
        <p14:creationId xmlns:p14="http://schemas.microsoft.com/office/powerpoint/2010/main" val="366125069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nvGraphicFramePr>
        <p:xfrm>
          <a:off x="3505200" y="1397000"/>
          <a:ext cx="5257800" cy="4470401"/>
        </p:xfrm>
        <a:graphic>
          <a:graphicData uri="http://schemas.openxmlformats.org/drawingml/2006/table">
            <a:tbl>
              <a:tblPr/>
              <a:tblGrid>
                <a:gridCol w="401813">
                  <a:extLst>
                    <a:ext uri="{9D8B030D-6E8A-4147-A177-3AD203B41FA5}">
                      <a16:colId xmlns:a16="http://schemas.microsoft.com/office/drawing/2014/main" val="20000"/>
                    </a:ext>
                  </a:extLst>
                </a:gridCol>
                <a:gridCol w="2998279">
                  <a:extLst>
                    <a:ext uri="{9D8B030D-6E8A-4147-A177-3AD203B41FA5}">
                      <a16:colId xmlns:a16="http://schemas.microsoft.com/office/drawing/2014/main" val="20001"/>
                    </a:ext>
                  </a:extLst>
                </a:gridCol>
                <a:gridCol w="1857708">
                  <a:extLst>
                    <a:ext uri="{9D8B030D-6E8A-4147-A177-3AD203B41FA5}">
                      <a16:colId xmlns:a16="http://schemas.microsoft.com/office/drawing/2014/main" val="20002"/>
                    </a:ext>
                  </a:extLst>
                </a:gridCol>
              </a:tblGrid>
              <a:tr h="343877">
                <a:tc>
                  <a:txBody>
                    <a:bodyPr/>
                    <a:lstStyle/>
                    <a:p>
                      <a:pPr marL="0" marR="0" indent="0" algn="ctr">
                        <a:lnSpc>
                          <a:spcPct val="200000"/>
                        </a:lnSpc>
                        <a:spcBef>
                          <a:spcPts val="0"/>
                        </a:spcBef>
                        <a:spcAft>
                          <a:spcPts val="0"/>
                        </a:spcAft>
                      </a:pPr>
                      <a:r>
                        <a:rPr lang="en-US" sz="1000" b="1">
                          <a:latin typeface="Times New Roman"/>
                          <a:ea typeface="Calibri"/>
                          <a:cs typeface="Times New Roman"/>
                        </a:rPr>
                        <a:t>ID</a:t>
                      </a:r>
                      <a:endParaRPr lang="en-US" sz="1000">
                        <a:latin typeface="Times New Roman"/>
                        <a:ea typeface="Calibri"/>
                        <a:cs typeface="Times New Roman"/>
                      </a:endParaRPr>
                    </a:p>
                  </a:txBody>
                  <a:tcPr marL="58615" marR="5861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marL="0" marR="0" indent="0" algn="ctr">
                        <a:lnSpc>
                          <a:spcPct val="200000"/>
                        </a:lnSpc>
                        <a:spcBef>
                          <a:spcPts val="0"/>
                        </a:spcBef>
                        <a:spcAft>
                          <a:spcPts val="0"/>
                        </a:spcAft>
                      </a:pPr>
                      <a:r>
                        <a:rPr lang="en-US" sz="1000" b="1">
                          <a:latin typeface="Times New Roman"/>
                          <a:ea typeface="Calibri"/>
                          <a:cs typeface="Times New Roman"/>
                        </a:rPr>
                        <a:t>Threats</a:t>
                      </a:r>
                      <a:endParaRPr lang="en-US" sz="1000">
                        <a:latin typeface="Times New Roman"/>
                        <a:ea typeface="Calibri"/>
                        <a:cs typeface="Times New Roman"/>
                      </a:endParaRPr>
                    </a:p>
                  </a:txBody>
                  <a:tcPr marL="58615" marR="5861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marL="0" marR="0" indent="0" algn="ctr">
                        <a:lnSpc>
                          <a:spcPct val="200000"/>
                        </a:lnSpc>
                        <a:spcBef>
                          <a:spcPts val="0"/>
                        </a:spcBef>
                        <a:spcAft>
                          <a:spcPts val="0"/>
                        </a:spcAft>
                      </a:pPr>
                      <a:r>
                        <a:rPr lang="en-US" sz="1000" b="1">
                          <a:latin typeface="Times New Roman"/>
                          <a:ea typeface="Calibri"/>
                          <a:cs typeface="Times New Roman"/>
                        </a:rPr>
                        <a:t>Defense</a:t>
                      </a:r>
                      <a:endParaRPr lang="en-US" sz="1000">
                        <a:latin typeface="Times New Roman"/>
                        <a:ea typeface="Calibri"/>
                        <a:cs typeface="Times New Roman"/>
                      </a:endParaRPr>
                    </a:p>
                  </a:txBody>
                  <a:tcPr marL="58615" marR="5861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10000"/>
                  </a:ext>
                </a:extLst>
              </a:tr>
              <a:tr h="687754">
                <a:tc>
                  <a:txBody>
                    <a:bodyPr/>
                    <a:lstStyle/>
                    <a:p>
                      <a:pPr marL="0" marR="0" indent="0" algn="just">
                        <a:lnSpc>
                          <a:spcPct val="200000"/>
                        </a:lnSpc>
                        <a:spcBef>
                          <a:spcPts val="0"/>
                        </a:spcBef>
                        <a:spcAft>
                          <a:spcPts val="0"/>
                        </a:spcAft>
                      </a:pPr>
                      <a:r>
                        <a:rPr lang="en-US" sz="1000">
                          <a:latin typeface="Times New Roman"/>
                          <a:ea typeface="Calibri"/>
                          <a:cs typeface="Times New Roman"/>
                        </a:rPr>
                        <a:t>T11</a:t>
                      </a:r>
                    </a:p>
                  </a:txBody>
                  <a:tcPr marL="58615" marR="5861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just">
                        <a:lnSpc>
                          <a:spcPct val="200000"/>
                        </a:lnSpc>
                        <a:spcBef>
                          <a:spcPts val="0"/>
                        </a:spcBef>
                        <a:spcAft>
                          <a:spcPts val="0"/>
                        </a:spcAft>
                      </a:pPr>
                      <a:r>
                        <a:rPr lang="en-US" sz="1000">
                          <a:latin typeface="Times New Roman"/>
                          <a:ea typeface="Calibri"/>
                          <a:cs typeface="Times New Roman"/>
                        </a:rPr>
                        <a:t>The cloud consumer is malicious and inserts malicious code into the VMI</a:t>
                      </a:r>
                    </a:p>
                  </a:txBody>
                  <a:tcPr marL="58615" marR="5861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just">
                        <a:lnSpc>
                          <a:spcPct val="200000"/>
                        </a:lnSpc>
                        <a:spcBef>
                          <a:spcPts val="0"/>
                        </a:spcBef>
                        <a:spcAft>
                          <a:spcPts val="0"/>
                        </a:spcAft>
                      </a:pPr>
                      <a:r>
                        <a:rPr lang="en-US" sz="1000">
                          <a:latin typeface="Times New Roman"/>
                          <a:ea typeface="Calibri"/>
                          <a:cs typeface="Times New Roman"/>
                        </a:rPr>
                        <a:t>Authenticator - Authorizer</a:t>
                      </a:r>
                    </a:p>
                  </a:txBody>
                  <a:tcPr marL="58615" marR="5861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687754">
                <a:tc>
                  <a:txBody>
                    <a:bodyPr/>
                    <a:lstStyle/>
                    <a:p>
                      <a:pPr marL="0" marR="0" indent="0" algn="just">
                        <a:lnSpc>
                          <a:spcPct val="200000"/>
                        </a:lnSpc>
                        <a:spcBef>
                          <a:spcPts val="0"/>
                        </a:spcBef>
                        <a:spcAft>
                          <a:spcPts val="0"/>
                        </a:spcAft>
                      </a:pPr>
                      <a:r>
                        <a:rPr lang="en-US" sz="1000">
                          <a:latin typeface="Times New Roman"/>
                          <a:ea typeface="Calibri"/>
                          <a:cs typeface="Times New Roman"/>
                        </a:rPr>
                        <a:t>T21</a:t>
                      </a:r>
                    </a:p>
                  </a:txBody>
                  <a:tcPr marL="58615" marR="5861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just">
                        <a:lnSpc>
                          <a:spcPct val="200000"/>
                        </a:lnSpc>
                        <a:spcBef>
                          <a:spcPts val="0"/>
                        </a:spcBef>
                        <a:spcAft>
                          <a:spcPts val="0"/>
                        </a:spcAft>
                      </a:pPr>
                      <a:r>
                        <a:rPr lang="en-US" sz="1000">
                          <a:latin typeface="Times New Roman"/>
                          <a:ea typeface="Calibri"/>
                          <a:cs typeface="Times New Roman"/>
                        </a:rPr>
                        <a:t>An external attacker listens to the network to obtain information about the VMI</a:t>
                      </a:r>
                    </a:p>
                  </a:txBody>
                  <a:tcPr marL="58615" marR="5861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just">
                        <a:lnSpc>
                          <a:spcPct val="200000"/>
                        </a:lnSpc>
                        <a:spcBef>
                          <a:spcPts val="0"/>
                        </a:spcBef>
                        <a:spcAft>
                          <a:spcPts val="0"/>
                        </a:spcAft>
                      </a:pPr>
                      <a:r>
                        <a:rPr lang="en-US" sz="1000">
                          <a:latin typeface="Times New Roman"/>
                          <a:ea typeface="Calibri"/>
                          <a:cs typeface="Times New Roman"/>
                        </a:rPr>
                        <a:t>Secure Channel</a:t>
                      </a:r>
                    </a:p>
                  </a:txBody>
                  <a:tcPr marL="58615" marR="5861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343877">
                <a:tc>
                  <a:txBody>
                    <a:bodyPr/>
                    <a:lstStyle/>
                    <a:p>
                      <a:pPr marL="0" marR="0" indent="0" algn="just">
                        <a:lnSpc>
                          <a:spcPct val="200000"/>
                        </a:lnSpc>
                        <a:spcBef>
                          <a:spcPts val="0"/>
                        </a:spcBef>
                        <a:spcAft>
                          <a:spcPts val="0"/>
                        </a:spcAft>
                      </a:pPr>
                      <a:r>
                        <a:rPr lang="en-US" sz="1000">
                          <a:latin typeface="Times New Roman"/>
                          <a:ea typeface="Calibri"/>
                          <a:cs typeface="Times New Roman"/>
                        </a:rPr>
                        <a:t>T22</a:t>
                      </a:r>
                    </a:p>
                  </a:txBody>
                  <a:tcPr marL="58615" marR="5861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just">
                        <a:lnSpc>
                          <a:spcPct val="200000"/>
                        </a:lnSpc>
                        <a:spcBef>
                          <a:spcPts val="0"/>
                        </a:spcBef>
                        <a:spcAft>
                          <a:spcPts val="0"/>
                        </a:spcAft>
                      </a:pPr>
                      <a:r>
                        <a:rPr lang="en-US" sz="900">
                          <a:solidFill>
                            <a:srgbClr val="000000"/>
                          </a:solidFill>
                          <a:latin typeface="Times New Roman"/>
                          <a:ea typeface="Times New Roman"/>
                          <a:cs typeface="Times New Roman"/>
                        </a:rPr>
                        <a:t>VMI may be modified while in transit</a:t>
                      </a:r>
                      <a:endParaRPr lang="en-US" sz="1000">
                        <a:latin typeface="Times New Roman"/>
                        <a:ea typeface="Calibri"/>
                        <a:cs typeface="Times New Roman"/>
                      </a:endParaRPr>
                    </a:p>
                  </a:txBody>
                  <a:tcPr marL="58615" marR="5861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just">
                        <a:lnSpc>
                          <a:spcPct val="200000"/>
                        </a:lnSpc>
                        <a:spcBef>
                          <a:spcPts val="0"/>
                        </a:spcBef>
                        <a:spcAft>
                          <a:spcPts val="0"/>
                        </a:spcAft>
                      </a:pPr>
                      <a:r>
                        <a:rPr lang="en-US" sz="1000">
                          <a:latin typeface="Times New Roman"/>
                          <a:ea typeface="Calibri"/>
                          <a:cs typeface="Times New Roman"/>
                        </a:rPr>
                        <a:t>Secure Channel</a:t>
                      </a:r>
                    </a:p>
                  </a:txBody>
                  <a:tcPr marL="58615" marR="5861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343877">
                <a:tc>
                  <a:txBody>
                    <a:bodyPr/>
                    <a:lstStyle/>
                    <a:p>
                      <a:pPr marL="0" marR="0" indent="0" algn="just">
                        <a:lnSpc>
                          <a:spcPct val="200000"/>
                        </a:lnSpc>
                        <a:spcBef>
                          <a:spcPts val="0"/>
                        </a:spcBef>
                        <a:spcAft>
                          <a:spcPts val="0"/>
                        </a:spcAft>
                      </a:pPr>
                      <a:r>
                        <a:rPr lang="en-US" sz="1000">
                          <a:latin typeface="Times New Roman"/>
                          <a:ea typeface="Calibri"/>
                          <a:cs typeface="Times New Roman"/>
                        </a:rPr>
                        <a:t>T23</a:t>
                      </a:r>
                    </a:p>
                  </a:txBody>
                  <a:tcPr marL="58615" marR="5861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just">
                        <a:lnSpc>
                          <a:spcPct val="200000"/>
                        </a:lnSpc>
                        <a:spcBef>
                          <a:spcPts val="0"/>
                        </a:spcBef>
                        <a:spcAft>
                          <a:spcPts val="0"/>
                        </a:spcAft>
                      </a:pPr>
                      <a:r>
                        <a:rPr lang="en-US" sz="900">
                          <a:solidFill>
                            <a:srgbClr val="000000"/>
                          </a:solidFill>
                          <a:latin typeface="Times New Roman"/>
                          <a:ea typeface="Times New Roman"/>
                          <a:cs typeface="Times New Roman"/>
                        </a:rPr>
                        <a:t>Disavows sending a VMI</a:t>
                      </a:r>
                      <a:endParaRPr lang="en-US" sz="1000">
                        <a:latin typeface="Times New Roman"/>
                        <a:ea typeface="Calibri"/>
                        <a:cs typeface="Times New Roman"/>
                      </a:endParaRPr>
                    </a:p>
                  </a:txBody>
                  <a:tcPr marL="58615" marR="5861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just">
                        <a:lnSpc>
                          <a:spcPct val="200000"/>
                        </a:lnSpc>
                        <a:spcBef>
                          <a:spcPts val="0"/>
                        </a:spcBef>
                        <a:spcAft>
                          <a:spcPts val="0"/>
                        </a:spcAft>
                      </a:pPr>
                      <a:r>
                        <a:rPr lang="en-US" sz="1000">
                          <a:latin typeface="Times New Roman"/>
                          <a:ea typeface="Calibri"/>
                          <a:cs typeface="Times New Roman"/>
                        </a:rPr>
                        <a:t>Security Logger/Auditor</a:t>
                      </a:r>
                    </a:p>
                  </a:txBody>
                  <a:tcPr marL="58615" marR="5861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687754">
                <a:tc>
                  <a:txBody>
                    <a:bodyPr/>
                    <a:lstStyle/>
                    <a:p>
                      <a:pPr marL="0" marR="0" indent="0" algn="just">
                        <a:lnSpc>
                          <a:spcPct val="200000"/>
                        </a:lnSpc>
                        <a:spcBef>
                          <a:spcPts val="0"/>
                        </a:spcBef>
                        <a:spcAft>
                          <a:spcPts val="0"/>
                        </a:spcAft>
                      </a:pPr>
                      <a:r>
                        <a:rPr lang="en-US" sz="1000">
                          <a:latin typeface="Times New Roman"/>
                          <a:ea typeface="Calibri"/>
                          <a:cs typeface="Times New Roman"/>
                        </a:rPr>
                        <a:t>T31</a:t>
                      </a:r>
                    </a:p>
                  </a:txBody>
                  <a:tcPr marL="58615" marR="5861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just">
                        <a:lnSpc>
                          <a:spcPct val="200000"/>
                        </a:lnSpc>
                        <a:spcBef>
                          <a:spcPts val="0"/>
                        </a:spcBef>
                        <a:spcAft>
                          <a:spcPts val="0"/>
                        </a:spcAft>
                      </a:pPr>
                      <a:r>
                        <a:rPr lang="en-US" sz="1000">
                          <a:latin typeface="Times New Roman"/>
                          <a:ea typeface="Calibri"/>
                          <a:cs typeface="Times New Roman"/>
                        </a:rPr>
                        <a:t>The IaaS administrator is malicious and collects information within the VMI</a:t>
                      </a:r>
                    </a:p>
                  </a:txBody>
                  <a:tcPr marL="58615" marR="5861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just">
                        <a:lnSpc>
                          <a:spcPct val="200000"/>
                        </a:lnSpc>
                        <a:spcBef>
                          <a:spcPts val="0"/>
                        </a:spcBef>
                        <a:spcAft>
                          <a:spcPts val="0"/>
                        </a:spcAft>
                      </a:pPr>
                      <a:r>
                        <a:rPr lang="en-US" sz="1000">
                          <a:latin typeface="Times New Roman"/>
                          <a:ea typeface="Calibri"/>
                          <a:cs typeface="Times New Roman"/>
                        </a:rPr>
                        <a:t>Authenticator - Authorizer</a:t>
                      </a:r>
                    </a:p>
                  </a:txBody>
                  <a:tcPr marL="58615" marR="5861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343877">
                <a:tc>
                  <a:txBody>
                    <a:bodyPr/>
                    <a:lstStyle/>
                    <a:p>
                      <a:pPr marL="0" marR="0" indent="0" algn="just">
                        <a:lnSpc>
                          <a:spcPct val="200000"/>
                        </a:lnSpc>
                        <a:spcBef>
                          <a:spcPts val="0"/>
                        </a:spcBef>
                        <a:spcAft>
                          <a:spcPts val="0"/>
                        </a:spcAft>
                      </a:pPr>
                      <a:r>
                        <a:rPr lang="en-US" sz="1000">
                          <a:latin typeface="Times New Roman"/>
                          <a:ea typeface="Calibri"/>
                          <a:cs typeface="Times New Roman"/>
                        </a:rPr>
                        <a:t>T32</a:t>
                      </a:r>
                    </a:p>
                  </a:txBody>
                  <a:tcPr marL="58615" marR="5861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just">
                        <a:lnSpc>
                          <a:spcPct val="200000"/>
                        </a:lnSpc>
                        <a:spcBef>
                          <a:spcPts val="0"/>
                        </a:spcBef>
                        <a:spcAft>
                          <a:spcPts val="0"/>
                        </a:spcAft>
                      </a:pPr>
                      <a:r>
                        <a:rPr lang="en-US" sz="1000">
                          <a:latin typeface="Times New Roman"/>
                          <a:ea typeface="Calibri"/>
                          <a:cs typeface="Times New Roman"/>
                        </a:rPr>
                        <a:t>The IaaS disavows receiving a VMI</a:t>
                      </a:r>
                    </a:p>
                  </a:txBody>
                  <a:tcPr marL="58615" marR="5861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just">
                        <a:lnSpc>
                          <a:spcPct val="200000"/>
                        </a:lnSpc>
                        <a:spcBef>
                          <a:spcPts val="0"/>
                        </a:spcBef>
                        <a:spcAft>
                          <a:spcPts val="0"/>
                        </a:spcAft>
                      </a:pPr>
                      <a:r>
                        <a:rPr lang="en-US" sz="1000">
                          <a:latin typeface="Times New Roman"/>
                          <a:ea typeface="Calibri"/>
                          <a:cs typeface="Times New Roman"/>
                        </a:rPr>
                        <a:t>Security Logger/Auditor</a:t>
                      </a:r>
                    </a:p>
                  </a:txBody>
                  <a:tcPr marL="58615" marR="5861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343877">
                <a:tc>
                  <a:txBody>
                    <a:bodyPr/>
                    <a:lstStyle/>
                    <a:p>
                      <a:pPr marL="0" marR="0" indent="0" algn="just">
                        <a:lnSpc>
                          <a:spcPct val="200000"/>
                        </a:lnSpc>
                        <a:spcBef>
                          <a:spcPts val="0"/>
                        </a:spcBef>
                        <a:spcAft>
                          <a:spcPts val="0"/>
                        </a:spcAft>
                      </a:pPr>
                      <a:r>
                        <a:rPr lang="en-US" sz="1000">
                          <a:latin typeface="Times New Roman"/>
                          <a:ea typeface="Calibri"/>
                          <a:cs typeface="Times New Roman"/>
                        </a:rPr>
                        <a:t>T33</a:t>
                      </a:r>
                    </a:p>
                  </a:txBody>
                  <a:tcPr marL="58615" marR="5861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just">
                        <a:lnSpc>
                          <a:spcPct val="200000"/>
                        </a:lnSpc>
                        <a:spcBef>
                          <a:spcPts val="0"/>
                        </a:spcBef>
                        <a:spcAft>
                          <a:spcPts val="0"/>
                        </a:spcAft>
                      </a:pPr>
                      <a:r>
                        <a:rPr lang="en-US" sz="900">
                          <a:solidFill>
                            <a:srgbClr val="000000"/>
                          </a:solidFill>
                          <a:latin typeface="Times New Roman"/>
                          <a:ea typeface="Times New Roman"/>
                          <a:cs typeface="Times New Roman"/>
                        </a:rPr>
                        <a:t>Insert malicious code in the image</a:t>
                      </a:r>
                      <a:endParaRPr lang="en-US" sz="1000">
                        <a:latin typeface="Times New Roman"/>
                        <a:ea typeface="Calibri"/>
                        <a:cs typeface="Times New Roman"/>
                      </a:endParaRPr>
                    </a:p>
                  </a:txBody>
                  <a:tcPr marL="58615" marR="5861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just">
                        <a:lnSpc>
                          <a:spcPct val="200000"/>
                        </a:lnSpc>
                        <a:spcBef>
                          <a:spcPts val="0"/>
                        </a:spcBef>
                        <a:spcAft>
                          <a:spcPts val="0"/>
                        </a:spcAft>
                      </a:pPr>
                      <a:r>
                        <a:rPr lang="en-US" sz="1000">
                          <a:latin typeface="Times New Roman"/>
                          <a:ea typeface="Calibri"/>
                          <a:cs typeface="Times New Roman"/>
                        </a:rPr>
                        <a:t>Authenticator - Authorizer</a:t>
                      </a:r>
                    </a:p>
                  </a:txBody>
                  <a:tcPr marL="58615" marR="5861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687754">
                <a:tc>
                  <a:txBody>
                    <a:bodyPr/>
                    <a:lstStyle/>
                    <a:p>
                      <a:pPr marL="0" marR="0" indent="0" algn="just">
                        <a:lnSpc>
                          <a:spcPct val="200000"/>
                        </a:lnSpc>
                        <a:spcBef>
                          <a:spcPts val="0"/>
                        </a:spcBef>
                        <a:spcAft>
                          <a:spcPts val="0"/>
                        </a:spcAft>
                      </a:pPr>
                      <a:r>
                        <a:rPr lang="en-US" sz="1000">
                          <a:latin typeface="Times New Roman"/>
                          <a:ea typeface="Calibri"/>
                          <a:cs typeface="Times New Roman"/>
                        </a:rPr>
                        <a:t>T41</a:t>
                      </a:r>
                    </a:p>
                  </a:txBody>
                  <a:tcPr marL="58615" marR="5861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just">
                        <a:lnSpc>
                          <a:spcPct val="200000"/>
                        </a:lnSpc>
                        <a:spcBef>
                          <a:spcPts val="0"/>
                        </a:spcBef>
                        <a:spcAft>
                          <a:spcPts val="0"/>
                        </a:spcAft>
                      </a:pPr>
                      <a:r>
                        <a:rPr lang="en-US" sz="1000">
                          <a:latin typeface="Times New Roman"/>
                          <a:ea typeface="Calibri"/>
                          <a:cs typeface="Times New Roman"/>
                        </a:rPr>
                        <a:t>The IaaS administrator stores a malicious VMI</a:t>
                      </a:r>
                    </a:p>
                  </a:txBody>
                  <a:tcPr marL="58615" marR="5861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just">
                        <a:lnSpc>
                          <a:spcPct val="200000"/>
                        </a:lnSpc>
                        <a:spcBef>
                          <a:spcPts val="0"/>
                        </a:spcBef>
                        <a:spcAft>
                          <a:spcPts val="0"/>
                        </a:spcAft>
                      </a:pPr>
                      <a:r>
                        <a:rPr lang="en-US" sz="1000" dirty="0">
                          <a:latin typeface="Times New Roman"/>
                          <a:ea typeface="Calibri"/>
                          <a:cs typeface="Times New Roman"/>
                        </a:rPr>
                        <a:t>Authorizer – Authorizer</a:t>
                      </a:r>
                    </a:p>
                    <a:p>
                      <a:pPr marL="0" marR="0" indent="0" algn="just">
                        <a:lnSpc>
                          <a:spcPct val="200000"/>
                        </a:lnSpc>
                        <a:spcBef>
                          <a:spcPts val="0"/>
                        </a:spcBef>
                        <a:spcAft>
                          <a:spcPts val="0"/>
                        </a:spcAft>
                      </a:pPr>
                      <a:r>
                        <a:rPr lang="en-US" sz="1000" dirty="0">
                          <a:latin typeface="Times New Roman"/>
                          <a:ea typeface="Calibri"/>
                          <a:cs typeface="Times New Roman"/>
                        </a:rPr>
                        <a:t>Filter</a:t>
                      </a:r>
                    </a:p>
                  </a:txBody>
                  <a:tcPr marL="58615" marR="5861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313388" name="Rectangle 1"/>
          <p:cNvSpPr>
            <a:spLocks noChangeArrowheads="1"/>
          </p:cNvSpPr>
          <p:nvPr/>
        </p:nvSpPr>
        <p:spPr bwMode="auto">
          <a:xfrm>
            <a:off x="4889581" y="-402342"/>
            <a:ext cx="2412840" cy="1261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indent="228600">
              <a:spcBef>
                <a:spcPct val="20000"/>
              </a:spcBef>
              <a:buChar char="•"/>
              <a:defRPr sz="2800" b="1" i="1">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en-US" sz="1200" b="0" i="0" dirty="0">
              <a:ea typeface="Calibri" panose="020F0502020204030204" pitchFamily="34" charset="0"/>
              <a:cs typeface="Times New Roman" panose="02020603050405020304" pitchFamily="18" charset="0"/>
            </a:endParaRPr>
          </a:p>
          <a:p>
            <a:pPr algn="ctr" eaLnBrk="1" hangingPunct="1">
              <a:spcBef>
                <a:spcPct val="0"/>
              </a:spcBef>
              <a:buFontTx/>
              <a:buNone/>
            </a:pPr>
            <a:endParaRPr lang="en-US" altLang="en-US" sz="1200" b="0" i="0" dirty="0">
              <a:ea typeface="Calibri" panose="020F0502020204030204" pitchFamily="34" charset="0"/>
              <a:cs typeface="Times New Roman" panose="02020603050405020304" pitchFamily="18" charset="0"/>
            </a:endParaRPr>
          </a:p>
          <a:p>
            <a:pPr algn="ctr" eaLnBrk="1" hangingPunct="1">
              <a:spcBef>
                <a:spcPct val="0"/>
              </a:spcBef>
              <a:buFontTx/>
              <a:buNone/>
            </a:pPr>
            <a:endParaRPr lang="en-US" altLang="en-US" sz="1200" b="0" i="0" dirty="0">
              <a:ea typeface="Calibri" panose="020F0502020204030204" pitchFamily="34" charset="0"/>
              <a:cs typeface="Times New Roman" panose="02020603050405020304" pitchFamily="18" charset="0"/>
            </a:endParaRPr>
          </a:p>
          <a:p>
            <a:pPr algn="ctr" eaLnBrk="1" hangingPunct="1">
              <a:spcBef>
                <a:spcPct val="0"/>
              </a:spcBef>
              <a:buFontTx/>
              <a:buNone/>
            </a:pPr>
            <a:endParaRPr lang="en-US" altLang="en-US" sz="1200" b="0" i="0" dirty="0">
              <a:ea typeface="Calibri" panose="020F0502020204030204" pitchFamily="34" charset="0"/>
              <a:cs typeface="Times New Roman" panose="02020603050405020304" pitchFamily="18" charset="0"/>
            </a:endParaRPr>
          </a:p>
          <a:p>
            <a:pPr algn="ctr" eaLnBrk="1" hangingPunct="1">
              <a:spcBef>
                <a:spcPct val="0"/>
              </a:spcBef>
              <a:buFontTx/>
              <a:buNone/>
            </a:pPr>
            <a:endParaRPr lang="en-US" altLang="en-US" sz="1200" b="0" i="0" dirty="0">
              <a:ea typeface="Calibri" panose="020F0502020204030204" pitchFamily="34" charset="0"/>
              <a:cs typeface="Times New Roman" panose="02020603050405020304" pitchFamily="18" charset="0"/>
            </a:endParaRPr>
          </a:p>
          <a:p>
            <a:pPr algn="ctr" eaLnBrk="1" hangingPunct="1">
              <a:spcBef>
                <a:spcPct val="0"/>
              </a:spcBef>
              <a:buFontTx/>
              <a:buNone/>
            </a:pPr>
            <a:r>
              <a:rPr lang="en-US" altLang="en-US" sz="1600" b="0" i="0" dirty="0">
                <a:ea typeface="Calibri" panose="020F0502020204030204" pitchFamily="34" charset="0"/>
                <a:cs typeface="Times New Roman" panose="02020603050405020304" pitchFamily="18" charset="0"/>
              </a:rPr>
              <a:t>Threats vs. Defenses</a:t>
            </a:r>
            <a:endParaRPr lang="en-US" altLang="en-US" sz="1600" b="0" i="0" dirty="0">
              <a:ea typeface="Calibri" panose="020F0502020204030204" pitchFamily="34" charset="0"/>
            </a:endParaRPr>
          </a:p>
        </p:txBody>
      </p:sp>
    </p:spTree>
    <p:extLst>
      <p:ext uri="{BB962C8B-B14F-4D97-AF65-F5344CB8AC3E}">
        <p14:creationId xmlns:p14="http://schemas.microsoft.com/office/powerpoint/2010/main" val="335405374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Applying misuse patterns</a:t>
            </a:r>
          </a:p>
        </p:txBody>
      </p:sp>
      <p:sp>
        <p:nvSpPr>
          <p:cNvPr id="3" name="Content Placeholder 2"/>
          <p:cNvSpPr>
            <a:spLocks noGrp="1"/>
          </p:cNvSpPr>
          <p:nvPr>
            <p:ph idx="1"/>
          </p:nvPr>
        </p:nvSpPr>
        <p:spPr/>
        <p:txBody>
          <a:bodyPr/>
          <a:lstStyle/>
          <a:p>
            <a:r>
              <a:rPr lang="en-US" dirty="0"/>
              <a:t>Misuse patterns can be used to evaluate the security of a reference architecture.</a:t>
            </a:r>
          </a:p>
          <a:p>
            <a:r>
              <a:rPr lang="en-US" dirty="0"/>
              <a:t>Normally, misuse patterns can only be used after the requirements stage but here we have already an architecture</a:t>
            </a:r>
          </a:p>
          <a:p>
            <a:r>
              <a:rPr lang="en-US" dirty="0"/>
              <a:t>We need to build a catalog for cloud misuse patterns.</a:t>
            </a:r>
          </a:p>
          <a:p>
            <a:r>
              <a:rPr lang="en-US" dirty="0"/>
              <a:t>The catalog is based on the threat analysis of clouds</a:t>
            </a:r>
          </a:p>
          <a:p>
            <a:r>
              <a:rPr lang="en-US" dirty="0"/>
              <a:t>We started with three misuse patterns for clouds, more are needed</a:t>
            </a:r>
          </a:p>
          <a:p>
            <a:pPr marL="0" indent="0">
              <a:buNone/>
            </a:pPr>
            <a:endParaRPr lang="en-US" dirty="0"/>
          </a:p>
        </p:txBody>
      </p:sp>
    </p:spTree>
    <p:extLst>
      <p:ext uri="{BB962C8B-B14F-4D97-AF65-F5344CB8AC3E}">
        <p14:creationId xmlns:p14="http://schemas.microsoft.com/office/powerpoint/2010/main" val="293670346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394" name="Title 1"/>
          <p:cNvSpPr>
            <a:spLocks noGrp="1"/>
          </p:cNvSpPr>
          <p:nvPr>
            <p:ph type="title"/>
          </p:nvPr>
        </p:nvSpPr>
        <p:spPr/>
        <p:txBody>
          <a:bodyPr/>
          <a:lstStyle/>
          <a:p>
            <a:r>
              <a:rPr lang="en-US" altLang="en-US" dirty="0"/>
              <a:t>Misuse patterns for clouds</a:t>
            </a:r>
          </a:p>
        </p:txBody>
      </p:sp>
      <p:sp>
        <p:nvSpPr>
          <p:cNvPr id="3" name="Content Placeholder 2"/>
          <p:cNvSpPr>
            <a:spLocks noGrp="1"/>
          </p:cNvSpPr>
          <p:nvPr>
            <p:ph idx="1"/>
          </p:nvPr>
        </p:nvSpPr>
        <p:spPr/>
        <p:txBody>
          <a:bodyPr>
            <a:normAutofit fontScale="92500" lnSpcReduction="10000"/>
          </a:bodyPr>
          <a:lstStyle/>
          <a:p>
            <a:pPr>
              <a:defRPr/>
            </a:pPr>
            <a:r>
              <a:rPr lang="en-US" dirty="0"/>
              <a:t>Covert channels in clouds – covert channels allow inter-VM communication bypassing the security rules of the hypervisor. </a:t>
            </a:r>
          </a:p>
          <a:p>
            <a:pPr>
              <a:defRPr/>
            </a:pPr>
            <a:r>
              <a:rPr lang="en-US" dirty="0"/>
              <a:t>Virtual machine escape – describes how to exploit the hypervisor in order to take control of the underlying platform.</a:t>
            </a:r>
          </a:p>
          <a:p>
            <a:pPr>
              <a:defRPr/>
            </a:pPr>
            <a:r>
              <a:rPr lang="en-US" dirty="0"/>
              <a:t>Virtual machine hopping – describes how a virtual machine can access other virtual machines, for example by exploiting the hypervisor.</a:t>
            </a:r>
          </a:p>
          <a:p>
            <a:pPr>
              <a:defRPr/>
            </a:pPr>
            <a:r>
              <a:rPr lang="en-US" dirty="0"/>
              <a:t>Sniffing virtual networks – describes how a virtual machine can listen to the virtual network traffic in order to get confidential information. </a:t>
            </a:r>
          </a:p>
          <a:p>
            <a:pPr>
              <a:defRPr/>
            </a:pPr>
            <a:r>
              <a:rPr lang="en-US" dirty="0"/>
              <a:t>Spoofing virtual networks – describes how a malicious virtual machine can intercept information in the virtual network with the purpose of altering its routing function. </a:t>
            </a:r>
          </a:p>
          <a:p>
            <a:pPr>
              <a:buFontTx/>
              <a:buNone/>
              <a:defRPr/>
            </a:pPr>
            <a:endParaRPr lang="en-US" dirty="0"/>
          </a:p>
          <a:p>
            <a:pPr>
              <a:defRPr/>
            </a:pPr>
            <a:endParaRPr lang="en-US" dirty="0"/>
          </a:p>
        </p:txBody>
      </p:sp>
    </p:spTree>
    <p:extLst>
      <p:ext uri="{BB962C8B-B14F-4D97-AF65-F5344CB8AC3E}">
        <p14:creationId xmlns:p14="http://schemas.microsoft.com/office/powerpoint/2010/main" val="12092601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Publish a Malicious VM Image  [Has11] </a:t>
            </a:r>
          </a:p>
        </p:txBody>
      </p:sp>
      <p:sp>
        <p:nvSpPr>
          <p:cNvPr id="3" name="Content Placeholder 2"/>
          <p:cNvSpPr>
            <a:spLocks noGrp="1"/>
          </p:cNvSpPr>
          <p:nvPr>
            <p:ph idx="1"/>
          </p:nvPr>
        </p:nvSpPr>
        <p:spPr/>
        <p:txBody>
          <a:bodyPr>
            <a:normAutofit/>
          </a:bodyPr>
          <a:lstStyle/>
          <a:p>
            <a:r>
              <a:rPr lang="en-US" b="1" dirty="0"/>
              <a:t>Intent</a:t>
            </a:r>
          </a:p>
          <a:p>
            <a:pPr lvl="1"/>
            <a:r>
              <a:rPr lang="en-US" dirty="0"/>
              <a:t>An attacker may create a VM image that contains malicious code.</a:t>
            </a:r>
          </a:p>
          <a:p>
            <a:pPr lvl="1"/>
            <a:r>
              <a:rPr lang="en-US" dirty="0"/>
              <a:t>The attacker may read also confidential data from images. </a:t>
            </a:r>
          </a:p>
          <a:p>
            <a:r>
              <a:rPr lang="en-US" b="1" dirty="0"/>
              <a:t>Context</a:t>
            </a:r>
          </a:p>
          <a:p>
            <a:pPr lvl="1"/>
            <a:r>
              <a:rPr lang="en-US" dirty="0"/>
              <a:t>Some IaaS providers offer a VM image repository where users can retrieve images in order to initialize their VM. </a:t>
            </a:r>
          </a:p>
        </p:txBody>
      </p:sp>
    </p:spTree>
    <p:extLst>
      <p:ext uri="{BB962C8B-B14F-4D97-AF65-F5344CB8AC3E}">
        <p14:creationId xmlns:p14="http://schemas.microsoft.com/office/powerpoint/2010/main" val="364231099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Publish a Malicious VM Image II</a:t>
            </a:r>
          </a:p>
        </p:txBody>
      </p:sp>
      <p:sp>
        <p:nvSpPr>
          <p:cNvPr id="3" name="Content Placeholder 2"/>
          <p:cNvSpPr>
            <a:spLocks noGrp="1"/>
          </p:cNvSpPr>
          <p:nvPr>
            <p:ph idx="1"/>
          </p:nvPr>
        </p:nvSpPr>
        <p:spPr/>
        <p:txBody>
          <a:bodyPr>
            <a:normAutofit/>
          </a:bodyPr>
          <a:lstStyle/>
          <a:p>
            <a:r>
              <a:rPr lang="en-US" b="1" dirty="0"/>
              <a:t>Problem</a:t>
            </a:r>
          </a:p>
          <a:p>
            <a:pPr lvl="1"/>
            <a:r>
              <a:rPr lang="en-US" dirty="0"/>
              <a:t>To perform some types of misuse it is necessary to be able to create and publish VM images. </a:t>
            </a:r>
          </a:p>
          <a:p>
            <a:r>
              <a:rPr lang="en-US" dirty="0"/>
              <a:t>The attack can be performed by taking advantage of the following vulnerabilities:</a:t>
            </a:r>
          </a:p>
          <a:p>
            <a:pPr lvl="1"/>
            <a:r>
              <a:rPr lang="en-US" dirty="0"/>
              <a:t>Any valid user can create and register a VM image.</a:t>
            </a:r>
          </a:p>
          <a:p>
            <a:pPr lvl="1"/>
            <a:r>
              <a:rPr lang="en-US" dirty="0"/>
              <a:t>Common place to share VM images. </a:t>
            </a:r>
          </a:p>
          <a:p>
            <a:pPr lvl="1"/>
            <a:r>
              <a:rPr lang="en-US" dirty="0"/>
              <a:t>VM images contain prepackaged software components for an application.</a:t>
            </a:r>
          </a:p>
          <a:p>
            <a:pPr lvl="1"/>
            <a:r>
              <a:rPr lang="en-US" dirty="0"/>
              <a:t>VM images contain installed and fully configured applications. </a:t>
            </a:r>
          </a:p>
        </p:txBody>
      </p:sp>
    </p:spTree>
    <p:extLst>
      <p:ext uri="{BB962C8B-B14F-4D97-AF65-F5344CB8AC3E}">
        <p14:creationId xmlns:p14="http://schemas.microsoft.com/office/powerpoint/2010/main" val="112125245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Publish a Malicious VM Image III</a:t>
            </a:r>
          </a:p>
        </p:txBody>
      </p:sp>
      <p:sp>
        <p:nvSpPr>
          <p:cNvPr id="3" name="Content Placeholder 2"/>
          <p:cNvSpPr>
            <a:spLocks noGrp="1"/>
          </p:cNvSpPr>
          <p:nvPr>
            <p:ph idx="1"/>
          </p:nvPr>
        </p:nvSpPr>
        <p:spPr/>
        <p:txBody>
          <a:bodyPr>
            <a:normAutofit/>
          </a:bodyPr>
          <a:lstStyle/>
          <a:p>
            <a:r>
              <a:rPr lang="en-US" b="1" dirty="0"/>
              <a:t>Solution</a:t>
            </a:r>
            <a:endParaRPr lang="en-US" dirty="0"/>
          </a:p>
          <a:p>
            <a:pPr lvl="1"/>
            <a:r>
              <a:rPr lang="en-US" dirty="0"/>
              <a:t>Any valid user of the cloud is able to use an image to instantiate his VM.</a:t>
            </a:r>
          </a:p>
          <a:p>
            <a:pPr lvl="1"/>
            <a:r>
              <a:rPr lang="en-US" dirty="0"/>
              <a:t>This VM image can contain malicious code. </a:t>
            </a:r>
          </a:p>
          <a:p>
            <a:pPr lvl="1"/>
            <a:r>
              <a:rPr lang="en-US" dirty="0"/>
              <a:t>The attacker can have control of the VM and perform malicious activities. </a:t>
            </a:r>
          </a:p>
          <a:p>
            <a:pPr lvl="1"/>
            <a:r>
              <a:rPr lang="en-US" dirty="0"/>
              <a:t>Infected VM may appear briefly, infect other virtual machines, and disappear before they can be detected</a:t>
            </a:r>
          </a:p>
        </p:txBody>
      </p:sp>
    </p:spTree>
    <p:extLst>
      <p:ext uri="{BB962C8B-B14F-4D97-AF65-F5344CB8AC3E}">
        <p14:creationId xmlns:p14="http://schemas.microsoft.com/office/powerpoint/2010/main" val="401557262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073852"/>
          </a:xfrm>
        </p:spPr>
        <p:txBody>
          <a:bodyPr>
            <a:normAutofit fontScale="90000"/>
          </a:bodyPr>
          <a:lstStyle/>
          <a:p>
            <a:r>
              <a:rPr lang="en-US" dirty="0"/>
              <a:t>Sequence diagram for Publishing a Malicious VM Image</a:t>
            </a:r>
          </a:p>
        </p:txBody>
      </p:sp>
      <p:pic>
        <p:nvPicPr>
          <p:cNvPr id="4" name="Content Placeholder 3" descr="saqDiag1"/>
          <p:cNvPicPr>
            <a:picLocks noGrp="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2407982" y="1600201"/>
            <a:ext cx="6978906" cy="4282281"/>
          </a:xfrm>
          <a:prstGeom prst="rect">
            <a:avLst/>
          </a:prstGeom>
          <a:noFill/>
          <a:ln>
            <a:noFill/>
          </a:ln>
        </p:spPr>
      </p:pic>
      <p:sp>
        <p:nvSpPr>
          <p:cNvPr id="5" name="TextBox 4"/>
          <p:cNvSpPr txBox="1"/>
          <p:nvPr/>
        </p:nvSpPr>
        <p:spPr>
          <a:xfrm>
            <a:off x="2057400" y="5955268"/>
            <a:ext cx="7924800" cy="369332"/>
          </a:xfrm>
          <a:prstGeom prst="rect">
            <a:avLst/>
          </a:prstGeom>
          <a:noFill/>
        </p:spPr>
        <p:txBody>
          <a:bodyPr wrap="square" rtlCol="0">
            <a:spAutoFit/>
          </a:bodyPr>
          <a:lstStyle/>
          <a:p>
            <a:pPr algn="ctr"/>
            <a:r>
              <a:rPr lang="en-US" dirty="0"/>
              <a:t>Sequence Diagram for the Use Case Publish a Malicious VM Image</a:t>
            </a:r>
          </a:p>
        </p:txBody>
      </p:sp>
    </p:spTree>
    <p:extLst>
      <p:ext uri="{BB962C8B-B14F-4D97-AF65-F5344CB8AC3E}">
        <p14:creationId xmlns:p14="http://schemas.microsoft.com/office/powerpoint/2010/main" val="38279142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2"/>
          <p:cNvSpPr>
            <a:spLocks noGrp="1"/>
          </p:cNvSpPr>
          <p:nvPr>
            <p:ph type="title"/>
          </p:nvPr>
        </p:nvSpPr>
        <p:spPr/>
        <p:txBody>
          <a:bodyPr/>
          <a:lstStyle/>
          <a:p>
            <a:pPr eaLnBrk="1" hangingPunct="1"/>
            <a:r>
              <a:rPr lang="en-US"/>
              <a:t>User view</a:t>
            </a:r>
          </a:p>
        </p:txBody>
      </p:sp>
      <p:sp>
        <p:nvSpPr>
          <p:cNvPr id="23554" name="Rectangle 3"/>
          <p:cNvSpPr>
            <a:spLocks noGrp="1"/>
          </p:cNvSpPr>
          <p:nvPr>
            <p:ph type="body" idx="1"/>
          </p:nvPr>
        </p:nvSpPr>
        <p:spPr/>
        <p:txBody>
          <a:bodyPr/>
          <a:lstStyle/>
          <a:p>
            <a:pPr eaLnBrk="1" hangingPunct="1">
              <a:lnSpc>
                <a:spcPct val="90000"/>
              </a:lnSpc>
            </a:pPr>
            <a:r>
              <a:rPr lang="en-US" dirty="0"/>
              <a:t>The </a:t>
            </a:r>
            <a:r>
              <a:rPr lang="en-US" b="1" dirty="0"/>
              <a:t>illusion of infinite computing resources </a:t>
            </a:r>
            <a:r>
              <a:rPr lang="en-US" dirty="0"/>
              <a:t>available on demand. Cloud providers allow users to increase/decrease resources depending on their needs. </a:t>
            </a:r>
          </a:p>
          <a:p>
            <a:pPr eaLnBrk="1" hangingPunct="1">
              <a:lnSpc>
                <a:spcPct val="90000"/>
              </a:lnSpc>
            </a:pPr>
            <a:r>
              <a:rPr lang="en-US" b="1" dirty="0"/>
              <a:t>Accessibility</a:t>
            </a:r>
            <a:r>
              <a:rPr lang="en-US" dirty="0"/>
              <a:t> to resources from anywhere (Internet)</a:t>
            </a:r>
          </a:p>
          <a:p>
            <a:pPr eaLnBrk="1" hangingPunct="1">
              <a:lnSpc>
                <a:spcPct val="90000"/>
              </a:lnSpc>
            </a:pPr>
            <a:r>
              <a:rPr lang="en-US" dirty="0"/>
              <a:t>The </a:t>
            </a:r>
            <a:r>
              <a:rPr lang="en-US" b="1" dirty="0"/>
              <a:t>reduction of an up-front commitment </a:t>
            </a:r>
            <a:r>
              <a:rPr lang="en-US" dirty="0"/>
              <a:t>by users. Minimize up-front costs associated with on-premise hardware and software license. </a:t>
            </a:r>
          </a:p>
          <a:p>
            <a:pPr eaLnBrk="1" hangingPunct="1">
              <a:lnSpc>
                <a:spcPct val="90000"/>
              </a:lnSpc>
            </a:pPr>
            <a:r>
              <a:rPr lang="en-US" dirty="0"/>
              <a:t>The ability to </a:t>
            </a:r>
            <a:r>
              <a:rPr lang="en-US" b="1" dirty="0"/>
              <a:t>pay only for use of computing resources </a:t>
            </a:r>
            <a:r>
              <a:rPr lang="en-US" dirty="0"/>
              <a:t>as needed. Clouds offer pay-as-you-go services to the public where users only pay for the services consumed. </a:t>
            </a:r>
          </a:p>
        </p:txBody>
      </p:sp>
    </p:spTree>
    <p:extLst>
      <p:ext uri="{BB962C8B-B14F-4D97-AF65-F5344CB8AC3E}">
        <p14:creationId xmlns:p14="http://schemas.microsoft.com/office/powerpoint/2010/main" val="132053880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370" name="Title 1"/>
          <p:cNvSpPr>
            <a:spLocks noGrp="1"/>
          </p:cNvSpPr>
          <p:nvPr>
            <p:ph type="title"/>
          </p:nvPr>
        </p:nvSpPr>
        <p:spPr/>
        <p:txBody>
          <a:bodyPr/>
          <a:lstStyle/>
          <a:p>
            <a:r>
              <a:rPr lang="en-US" altLang="en-US" dirty="0"/>
              <a:t>Cloud security patterns</a:t>
            </a:r>
          </a:p>
        </p:txBody>
      </p:sp>
      <p:sp>
        <p:nvSpPr>
          <p:cNvPr id="314371" name="Content Placeholder 2"/>
          <p:cNvSpPr>
            <a:spLocks noGrp="1"/>
          </p:cNvSpPr>
          <p:nvPr>
            <p:ph idx="1"/>
          </p:nvPr>
        </p:nvSpPr>
        <p:spPr/>
        <p:txBody>
          <a:bodyPr>
            <a:normAutofit fontScale="92500"/>
          </a:bodyPr>
          <a:lstStyle/>
          <a:p>
            <a:r>
              <a:rPr lang="en-US" altLang="en-US" sz="2400" b="1" dirty="0"/>
              <a:t>Secure migration process </a:t>
            </a:r>
            <a:r>
              <a:rPr lang="en-US" altLang="en-US" sz="2400" dirty="0"/>
              <a:t>– provides protection for live and offline migration. </a:t>
            </a:r>
          </a:p>
          <a:p>
            <a:r>
              <a:rPr lang="en-US" altLang="en-US" sz="2400" dirty="0"/>
              <a:t>Secure hypervisor – reinforces the security of the hypervisor to avoid some attacks.</a:t>
            </a:r>
          </a:p>
          <a:p>
            <a:r>
              <a:rPr lang="en-US" altLang="en-US" sz="2400" b="1" dirty="0"/>
              <a:t>Secure virtual network </a:t>
            </a:r>
            <a:r>
              <a:rPr lang="en-US" altLang="en-US" sz="2400" dirty="0"/>
              <a:t>– secures the communication among virtual machines.</a:t>
            </a:r>
          </a:p>
          <a:p>
            <a:r>
              <a:rPr lang="en-US" altLang="en-US" sz="2400" b="1" dirty="0"/>
              <a:t>Secure DNS</a:t>
            </a:r>
            <a:r>
              <a:rPr lang="en-US" altLang="en-US" sz="2400" dirty="0"/>
              <a:t>, where Access Control Lists (ACLs) are used to protect the DNS  (PLoP2014)</a:t>
            </a:r>
          </a:p>
          <a:p>
            <a:r>
              <a:rPr lang="en-US" altLang="en-US" sz="2400" b="1" dirty="0"/>
              <a:t>Security Group Firewall</a:t>
            </a:r>
            <a:r>
              <a:rPr lang="en-US" altLang="en-US" sz="2400" dirty="0"/>
              <a:t>. Divides the firewall into customer groups that have similar filtering requirements  [Fer14b] </a:t>
            </a:r>
          </a:p>
          <a:p>
            <a:r>
              <a:rPr lang="en-US" altLang="en-US" sz="2400" b="1" dirty="0"/>
              <a:t>Cloud-based Web Application Firewall </a:t>
            </a:r>
            <a:r>
              <a:rPr lang="en-US" altLang="en-US" sz="2400" dirty="0"/>
              <a:t>(CWAF). Controls access to web applications communicating through HTTP according to authorization rules with the objective of stopping XSS, SQL injection, and similar attacks.</a:t>
            </a:r>
          </a:p>
          <a:p>
            <a:r>
              <a:rPr lang="en-US" altLang="en-US" sz="2400" dirty="0"/>
              <a:t>Secure DHCP</a:t>
            </a:r>
          </a:p>
          <a:p>
            <a:endParaRPr lang="en-US" altLang="en-US" sz="1600" dirty="0"/>
          </a:p>
        </p:txBody>
      </p:sp>
    </p:spTree>
    <p:extLst>
      <p:ext uri="{BB962C8B-B14F-4D97-AF65-F5344CB8AC3E}">
        <p14:creationId xmlns:p14="http://schemas.microsoft.com/office/powerpoint/2010/main" val="8392697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3B1100-9717-4A9B-8DAD-ED5E892C5D70}"/>
              </a:ext>
            </a:extLst>
          </p:cNvPr>
          <p:cNvSpPr>
            <a:spLocks noGrp="1"/>
          </p:cNvSpPr>
          <p:nvPr>
            <p:ph type="title"/>
          </p:nvPr>
        </p:nvSpPr>
        <p:spPr/>
        <p:txBody>
          <a:bodyPr>
            <a:normAutofit/>
          </a:bodyPr>
          <a:lstStyle/>
          <a:p>
            <a:r>
              <a:rPr lang="en-US" sz="3600" b="1" dirty="0"/>
              <a:t>New Pentagon Weapons Systems Easily Hacked: Report</a:t>
            </a:r>
            <a:r>
              <a:rPr lang="en-US" b="1" dirty="0"/>
              <a:t/>
            </a:r>
            <a:br>
              <a:rPr lang="en-US" b="1" dirty="0"/>
            </a:br>
            <a:r>
              <a:rPr lang="en-US" sz="2000" b="1" dirty="0"/>
              <a:t>https://www.securityweek.com/new-pentagon-weapons-systems-easily-hacked-report</a:t>
            </a:r>
            <a:endParaRPr lang="en-US" sz="2000" dirty="0"/>
          </a:p>
        </p:txBody>
      </p:sp>
      <p:sp>
        <p:nvSpPr>
          <p:cNvPr id="3" name="Content Placeholder 2">
            <a:extLst>
              <a:ext uri="{FF2B5EF4-FFF2-40B4-BE49-F238E27FC236}">
                <a16:creationId xmlns:a16="http://schemas.microsoft.com/office/drawing/2014/main" id="{D63E6006-27A5-41B1-A87B-0074E2DC9A52}"/>
              </a:ext>
            </a:extLst>
          </p:cNvPr>
          <p:cNvSpPr>
            <a:spLocks noGrp="1"/>
          </p:cNvSpPr>
          <p:nvPr>
            <p:ph idx="1"/>
          </p:nvPr>
        </p:nvSpPr>
        <p:spPr/>
        <p:txBody>
          <a:bodyPr>
            <a:normAutofit fontScale="62500" lnSpcReduction="20000"/>
          </a:bodyPr>
          <a:lstStyle/>
          <a:p>
            <a:r>
              <a:rPr lang="en-US" sz="3400" dirty="0"/>
              <a:t>The </a:t>
            </a:r>
            <a:r>
              <a:rPr lang="en-US" sz="3400" b="1" dirty="0"/>
              <a:t>Government Accountability Office </a:t>
            </a:r>
            <a:r>
              <a:rPr lang="en-US" sz="3400" dirty="0"/>
              <a:t>said the Pentagon was unaware of how easy it could be for an adversary to gain access to the computer software of the weapons systems and operate inside them undetected.</a:t>
            </a:r>
          </a:p>
          <a:p>
            <a:r>
              <a:rPr lang="en-US" sz="3400" dirty="0"/>
              <a:t>The weak points began with </a:t>
            </a:r>
            <a:r>
              <a:rPr lang="en-US" sz="3400" b="1" dirty="0"/>
              <a:t>poor password management </a:t>
            </a:r>
            <a:r>
              <a:rPr lang="en-US" sz="3400" dirty="0"/>
              <a:t>and </a:t>
            </a:r>
            <a:r>
              <a:rPr lang="en-US" sz="3400" b="1" dirty="0"/>
              <a:t>unencrypted </a:t>
            </a:r>
            <a:r>
              <a:rPr lang="en-US" sz="3400" b="1" dirty="0" smtClean="0"/>
              <a:t>communications</a:t>
            </a:r>
            <a:r>
              <a:rPr lang="en-US" sz="3400" dirty="0" smtClean="0"/>
              <a:t>.</a:t>
            </a:r>
            <a:endParaRPr lang="en-US" sz="3400" dirty="0"/>
          </a:p>
          <a:p>
            <a:r>
              <a:rPr lang="en-US" sz="3400" dirty="0"/>
              <a:t>But it said </a:t>
            </a:r>
            <a:r>
              <a:rPr lang="en-US" sz="3400" b="1" dirty="0"/>
              <a:t>access points for the systems continued to grow </a:t>
            </a:r>
            <a:r>
              <a:rPr lang="en-US" sz="3400" dirty="0"/>
              <a:t>in number and are not always well-understood by the operators themselves, leaving even non-networked systems deeply vulnerable.</a:t>
            </a:r>
          </a:p>
          <a:p>
            <a:r>
              <a:rPr lang="en-US" sz="3400" dirty="0"/>
              <a:t>More critically, the report faulted the US military for not incorporating cybersecurity into the design and acquisition process for the computer-dependent weapons, and said weapons developers often did not themselves adequately understand cybersecurity issues.</a:t>
            </a:r>
          </a:p>
          <a:p>
            <a:r>
              <a:rPr lang="en-US" sz="3400" dirty="0"/>
              <a:t>"Due to this lack of focus on weapon systems cybersecurity, DOD likely has an entire generation of systems that were designed and built without adequately considering cybersecurity," the GAO said.</a:t>
            </a:r>
          </a:p>
          <a:p>
            <a:r>
              <a:rPr lang="en-US" sz="3400" dirty="0"/>
              <a:t>"In one case, it took a two-person test team just one hour to gain initial access to a weapon system and one day to gain full control of the system they were testing," it said.</a:t>
            </a:r>
          </a:p>
          <a:p>
            <a:pPr marL="0" indent="0">
              <a:buNone/>
            </a:pPr>
            <a:endParaRPr lang="en-US" dirty="0"/>
          </a:p>
        </p:txBody>
      </p:sp>
    </p:spTree>
    <p:extLst>
      <p:ext uri="{BB962C8B-B14F-4D97-AF65-F5344CB8AC3E}">
        <p14:creationId xmlns:p14="http://schemas.microsoft.com/office/powerpoint/2010/main" val="268937806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Some definitions</a:t>
            </a:r>
          </a:p>
        </p:txBody>
      </p:sp>
      <p:sp>
        <p:nvSpPr>
          <p:cNvPr id="3" name="Content Placeholder 2"/>
          <p:cNvSpPr>
            <a:spLocks noGrp="1"/>
          </p:cNvSpPr>
          <p:nvPr>
            <p:ph idx="1"/>
          </p:nvPr>
        </p:nvSpPr>
        <p:spPr/>
        <p:txBody>
          <a:bodyPr>
            <a:normAutofit lnSpcReduction="10000"/>
          </a:bodyPr>
          <a:lstStyle/>
          <a:p>
            <a:r>
              <a:rPr lang="en-US" dirty="0"/>
              <a:t>A </a:t>
            </a:r>
            <a:r>
              <a:rPr lang="en-US" b="1" i="1" dirty="0"/>
              <a:t>Reference Architecture</a:t>
            </a:r>
            <a:r>
              <a:rPr lang="en-US" b="1" dirty="0"/>
              <a:t> </a:t>
            </a:r>
            <a:r>
              <a:rPr lang="en-US" dirty="0"/>
              <a:t>(RA) is an abstract software architecture, based on one or more domains, with no implementation aspects</a:t>
            </a:r>
          </a:p>
          <a:p>
            <a:r>
              <a:rPr lang="en-US" dirty="0"/>
              <a:t>An RA should define the fundamental concepts of a system expressed as ASPs and the interactions among these units. An RA should be reusable, extendable, and configurable; that is, it is a kind of composite pattern for whole architectures and it can be instantiated into a concrete software architecture by adding platform aspects</a:t>
            </a:r>
          </a:p>
          <a:p>
            <a:r>
              <a:rPr lang="en-US" dirty="0"/>
              <a:t>After adding security patterns to neutralize identified threats in an RA we have a </a:t>
            </a:r>
            <a:r>
              <a:rPr lang="en-US" b="1" i="1" dirty="0"/>
              <a:t>Security Reference Architecture</a:t>
            </a:r>
            <a:r>
              <a:rPr lang="en-US" b="1" dirty="0"/>
              <a:t> </a:t>
            </a:r>
            <a:r>
              <a:rPr lang="en-US" dirty="0"/>
              <a:t>(SRA)</a:t>
            </a:r>
          </a:p>
          <a:p>
            <a:r>
              <a:rPr lang="en-US" dirty="0"/>
              <a:t>We can also add compliance patterns to produce a </a:t>
            </a:r>
            <a:r>
              <a:rPr lang="en-US" b="1" i="1" dirty="0"/>
              <a:t>Compliance Reference Architecture</a:t>
            </a:r>
            <a:r>
              <a:rPr lang="en-US" b="1" dirty="0"/>
              <a:t>.</a:t>
            </a:r>
          </a:p>
          <a:p>
            <a:endParaRPr lang="en-US" dirty="0"/>
          </a:p>
        </p:txBody>
      </p:sp>
    </p:spTree>
    <p:extLst>
      <p:ext uri="{BB962C8B-B14F-4D97-AF65-F5344CB8AC3E}">
        <p14:creationId xmlns:p14="http://schemas.microsoft.com/office/powerpoint/2010/main" val="111308550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SRA </a:t>
            </a:r>
          </a:p>
        </p:txBody>
      </p:sp>
      <p:sp>
        <p:nvSpPr>
          <p:cNvPr id="3" name="Content Placeholder 2"/>
          <p:cNvSpPr>
            <a:spLocks noGrp="1"/>
          </p:cNvSpPr>
          <p:nvPr>
            <p:ph idx="1"/>
          </p:nvPr>
        </p:nvSpPr>
        <p:spPr/>
        <p:txBody>
          <a:bodyPr>
            <a:normAutofit fontScale="70000" lnSpcReduction="20000"/>
          </a:bodyPr>
          <a:lstStyle/>
          <a:p>
            <a:r>
              <a:rPr lang="en-US" dirty="0"/>
              <a:t>The threat analysis shows how </a:t>
            </a:r>
            <a:r>
              <a:rPr lang="en-US" b="1" dirty="0"/>
              <a:t>each threat can be controlled by a corresponding security pattern</a:t>
            </a:r>
            <a:r>
              <a:rPr lang="en-US" dirty="0"/>
              <a:t>. Once security patterns are selected, we apply them into the RA in order to stop or mitigate threats</a:t>
            </a:r>
          </a:p>
          <a:p>
            <a:r>
              <a:rPr lang="en-US" dirty="0"/>
              <a:t>Security mechanisms are added to the basic RA, including Authenticator, Authorizer, Security Logger/Auditor and others that mitigate specific threats.</a:t>
            </a:r>
          </a:p>
          <a:p>
            <a:r>
              <a:rPr lang="en-US" dirty="0"/>
              <a:t>To avoid impostors we can use the Authenticator so that every action with the cloud is authenticated</a:t>
            </a:r>
          </a:p>
          <a:p>
            <a:r>
              <a:rPr lang="en-US" dirty="0"/>
              <a:t>The Security Logger/Auditor is used to log all activities that can be used for auditing at a later time</a:t>
            </a:r>
          </a:p>
          <a:p>
            <a:r>
              <a:rPr lang="en-US" dirty="0"/>
              <a:t>For authorization we use Role-Based Access Control (RBAC), or a similar model, so only authorized users can perform some actions to assets. </a:t>
            </a:r>
          </a:p>
          <a:p>
            <a:r>
              <a:rPr lang="en-US" dirty="0"/>
              <a:t>To avoid storing infected VMI, they are scanned and filtered before storing them in the VMI Repository.</a:t>
            </a:r>
          </a:p>
          <a:p>
            <a:r>
              <a:rPr lang="en-US" dirty="0"/>
              <a:t>VM=Virtual machine, VMM=virtual machine monitor, VMI= virtual machine image</a:t>
            </a:r>
          </a:p>
          <a:p>
            <a:pPr marL="0" indent="0">
              <a:buNone/>
            </a:pPr>
            <a:r>
              <a:rPr lang="en-US" dirty="0"/>
              <a:t> </a:t>
            </a:r>
          </a:p>
          <a:p>
            <a:endParaRPr lang="en-US" dirty="0"/>
          </a:p>
        </p:txBody>
      </p:sp>
    </p:spTree>
    <p:extLst>
      <p:ext uri="{BB962C8B-B14F-4D97-AF65-F5344CB8AC3E}">
        <p14:creationId xmlns:p14="http://schemas.microsoft.com/office/powerpoint/2010/main" val="219392063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cstate="print">
            <a:extLst>
              <a:ext uri="{28A0092B-C50C-407E-A947-70E740481C1C}">
                <a14:useLocalDpi xmlns:a14="http://schemas.microsoft.com/office/drawing/2010/main" val="0"/>
              </a:ext>
            </a:extLst>
          </a:blip>
          <a:stretch>
            <a:fillRect/>
          </a:stretch>
        </p:blipFill>
        <p:spPr>
          <a:xfrm>
            <a:off x="3124200" y="838200"/>
            <a:ext cx="6248400" cy="5498148"/>
          </a:xfrm>
          <a:prstGeom prst="rect">
            <a:avLst/>
          </a:prstGeom>
        </p:spPr>
      </p:pic>
    </p:spTree>
    <p:extLst>
      <p:ext uri="{BB962C8B-B14F-4D97-AF65-F5344CB8AC3E}">
        <p14:creationId xmlns:p14="http://schemas.microsoft.com/office/powerpoint/2010/main" val="226250856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4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1" y="1"/>
            <a:ext cx="7458075" cy="658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7270961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774009" y="821946"/>
            <a:ext cx="6452287" cy="5670294"/>
          </a:xfrm>
          <a:prstGeom prst="rect">
            <a:avLst/>
          </a:prstGeom>
        </p:spPr>
      </p:pic>
      <p:sp>
        <p:nvSpPr>
          <p:cNvPr id="3" name="Title 2"/>
          <p:cNvSpPr>
            <a:spLocks noGrp="1"/>
          </p:cNvSpPr>
          <p:nvPr>
            <p:ph type="title"/>
          </p:nvPr>
        </p:nvSpPr>
        <p:spPr/>
        <p:txBody>
          <a:bodyPr>
            <a:normAutofit/>
          </a:bodyPr>
          <a:lstStyle/>
          <a:p>
            <a:r>
              <a:rPr lang="en-US" sz="3200" dirty="0"/>
              <a:t>Secure IaaS</a:t>
            </a:r>
          </a:p>
        </p:txBody>
      </p:sp>
    </p:spTree>
    <p:extLst>
      <p:ext uri="{BB962C8B-B14F-4D97-AF65-F5344CB8AC3E}">
        <p14:creationId xmlns:p14="http://schemas.microsoft.com/office/powerpoint/2010/main" val="606501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lang="en-US" dirty="0"/>
              <a:t>Validation of the SRA</a:t>
            </a:r>
            <a:br>
              <a:rPr lang="en-US" dirty="0"/>
            </a:br>
            <a:endParaRPr lang="en-US" dirty="0"/>
          </a:p>
        </p:txBody>
      </p:sp>
      <p:sp>
        <p:nvSpPr>
          <p:cNvPr id="3" name="Content Placeholder 2"/>
          <p:cNvSpPr>
            <a:spLocks noGrp="1"/>
          </p:cNvSpPr>
          <p:nvPr>
            <p:ph idx="1"/>
          </p:nvPr>
        </p:nvSpPr>
        <p:spPr/>
        <p:txBody>
          <a:bodyPr>
            <a:noAutofit/>
          </a:bodyPr>
          <a:lstStyle/>
          <a:p>
            <a:pPr>
              <a:defRPr/>
            </a:pPr>
            <a:r>
              <a:rPr lang="en-US" sz="2400" dirty="0"/>
              <a:t>RAs </a:t>
            </a:r>
            <a:r>
              <a:rPr lang="en-US" sz="2400" dirty="0" smtClean="0"/>
              <a:t>are </a:t>
            </a:r>
            <a:r>
              <a:rPr lang="en-US" sz="2400" dirty="0"/>
              <a:t>abstract models and cannot be evaluated with respect to security or performance through experimentation or testing. </a:t>
            </a:r>
          </a:p>
          <a:p>
            <a:pPr>
              <a:defRPr/>
            </a:pPr>
            <a:r>
              <a:rPr lang="en-US" sz="2400" dirty="0"/>
              <a:t>An RA is similar to a pattern and it has similar value, it is a paradigm to guide implementation of new systems or evaluation of existing systems. </a:t>
            </a:r>
          </a:p>
          <a:p>
            <a:pPr>
              <a:defRPr/>
            </a:pPr>
            <a:r>
              <a:rPr lang="en-US" sz="2400" dirty="0"/>
              <a:t>Their evaluation must be based on </a:t>
            </a:r>
            <a:r>
              <a:rPr lang="en-US" sz="2400" b="1" dirty="0"/>
              <a:t>how well they represent the relevant concepts of the systems they describe,</a:t>
            </a:r>
            <a:r>
              <a:rPr lang="en-US" sz="2400" dirty="0"/>
              <a:t> how well the</a:t>
            </a:r>
            <a:r>
              <a:rPr lang="en-US" sz="2400" u="sng" dirty="0"/>
              <a:t>y</a:t>
            </a:r>
            <a:r>
              <a:rPr lang="en-US" sz="2400" dirty="0"/>
              <a:t> handle abstract threats, </a:t>
            </a:r>
            <a:r>
              <a:rPr lang="en-US" sz="2400" b="1" dirty="0"/>
              <a:t>how complete they are</a:t>
            </a:r>
            <a:r>
              <a:rPr lang="en-US" sz="2400" dirty="0"/>
              <a:t>, how precise they are, how they can be applied to the design or evaluation of systems, and </a:t>
            </a:r>
            <a:r>
              <a:rPr lang="en-US" sz="2400" b="1" dirty="0"/>
              <a:t>how useful they are </a:t>
            </a:r>
            <a:r>
              <a:rPr lang="en-US" sz="2400" dirty="0"/>
              <a:t>for other relevant functions. </a:t>
            </a:r>
          </a:p>
          <a:p>
            <a:pPr>
              <a:defRPr/>
            </a:pPr>
            <a:r>
              <a:rPr lang="en-US" sz="2400" dirty="0"/>
              <a:t>Their final validation comes from practitioners using them to build concrete architectures. </a:t>
            </a:r>
          </a:p>
          <a:p>
            <a:pPr>
              <a:defRPr/>
            </a:pPr>
            <a:r>
              <a:rPr lang="en-US" sz="2400" dirty="0"/>
              <a:t>We identified a variety of uses for a cloud SRA</a:t>
            </a:r>
          </a:p>
        </p:txBody>
      </p:sp>
    </p:spTree>
    <p:extLst>
      <p:ext uri="{BB962C8B-B14F-4D97-AF65-F5344CB8AC3E}">
        <p14:creationId xmlns:p14="http://schemas.microsoft.com/office/powerpoint/2010/main" val="385703639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0514" name="Title 1"/>
          <p:cNvSpPr>
            <a:spLocks noGrp="1"/>
          </p:cNvSpPr>
          <p:nvPr>
            <p:ph type="title"/>
          </p:nvPr>
        </p:nvSpPr>
        <p:spPr/>
        <p:txBody>
          <a:bodyPr/>
          <a:lstStyle/>
          <a:p>
            <a:r>
              <a:rPr lang="en-US" altLang="en-US"/>
              <a:t>Uses of a SRA</a:t>
            </a:r>
          </a:p>
        </p:txBody>
      </p:sp>
      <p:sp>
        <p:nvSpPr>
          <p:cNvPr id="320515" name="Content Placeholder 2"/>
          <p:cNvSpPr>
            <a:spLocks noGrp="1"/>
          </p:cNvSpPr>
          <p:nvPr>
            <p:ph idx="1"/>
          </p:nvPr>
        </p:nvSpPr>
        <p:spPr/>
        <p:txBody>
          <a:bodyPr>
            <a:normAutofit/>
          </a:bodyPr>
          <a:lstStyle/>
          <a:p>
            <a:r>
              <a:rPr lang="en-US" altLang="en-US" sz="2400" b="1" dirty="0"/>
              <a:t>Security Service Level Agreement (SSLA). </a:t>
            </a:r>
            <a:r>
              <a:rPr lang="en-US" altLang="en-US" sz="2400" dirty="0"/>
              <a:t>An RA can provide a framework for defining the requirement of the provider with respect to the requirements of the consumer; the SRA can define the security mechanisms that the SP has or could have and the customer can then select them for the corresponding SSLA. In particular, a SSLA can include several levels and the SRA makes clear where the services belong. SSLAs require monitoring to assure that the SP fulfilled its contact.</a:t>
            </a:r>
          </a:p>
          <a:p>
            <a:r>
              <a:rPr lang="en-US" altLang="en-US" sz="2400" b="1" dirty="0"/>
              <a:t>Reference for monitoring functions</a:t>
            </a:r>
            <a:r>
              <a:rPr lang="en-US" altLang="en-US" sz="2400" dirty="0"/>
              <a:t>. Monitoring requires mechanisms to obtain information about the system status. A SRA provides guidelines about the places where security events should be collected in order to fulfill SLAs requirements and for system administration. </a:t>
            </a:r>
          </a:p>
          <a:p>
            <a:r>
              <a:rPr lang="en-US" altLang="en-US" sz="2400" b="1" dirty="0"/>
              <a:t>A way to understand vendor SRAs </a:t>
            </a:r>
            <a:r>
              <a:rPr lang="en-US" altLang="en-US" sz="2400" dirty="0"/>
              <a:t>(can serve as validation also)</a:t>
            </a:r>
          </a:p>
          <a:p>
            <a:endParaRPr lang="en-US" altLang="en-US" sz="2400" dirty="0"/>
          </a:p>
        </p:txBody>
      </p:sp>
    </p:spTree>
    <p:extLst>
      <p:ext uri="{BB962C8B-B14F-4D97-AF65-F5344CB8AC3E}">
        <p14:creationId xmlns:p14="http://schemas.microsoft.com/office/powerpoint/2010/main" val="154171437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More uses of SRAs</a:t>
            </a:r>
          </a:p>
        </p:txBody>
      </p:sp>
      <p:sp>
        <p:nvSpPr>
          <p:cNvPr id="3" name="Content Placeholder 2"/>
          <p:cNvSpPr>
            <a:spLocks noGrp="1"/>
          </p:cNvSpPr>
          <p:nvPr>
            <p:ph idx="1"/>
          </p:nvPr>
        </p:nvSpPr>
        <p:spPr/>
        <p:txBody>
          <a:bodyPr>
            <a:normAutofit fontScale="85000" lnSpcReduction="10000"/>
          </a:bodyPr>
          <a:lstStyle/>
          <a:p>
            <a:r>
              <a:rPr lang="en-US" b="1" i="1" dirty="0"/>
              <a:t>A holistic security view</a:t>
            </a:r>
            <a:r>
              <a:rPr lang="en-US" dirty="0"/>
              <a:t>. Several authors emphasize the need to develop secure systems in a holistic way. Systems built piecemeal omit important interactions that may result in vulnerabilities. A SRA provides such a holistic view by indicating the places where security mechanisms can be attached and their effect in the functional parts of the architecture. As such a SRA can be useful for developing secure cloud development methodologies. We can expand the SRA by indicating all the points where threats are neutralized with corresponding security patterns. Holistic views are very important to combine quality factors such as safety or reliability with security.</a:t>
            </a:r>
          </a:p>
          <a:p>
            <a:r>
              <a:rPr lang="en-US" b="1" i="1" dirty="0"/>
              <a:t>A way to unify cloud terminology</a:t>
            </a:r>
            <a:r>
              <a:rPr lang="en-US" dirty="0"/>
              <a:t>. Different vendors have different ways to describe their security services and products. A SRA can be used as a framework to unify terms and descriptions. This is useful for selecting cloud providers. Some ontologies for this purpose exist, but they don’t relate the terms to a RA, much less to a SRA.</a:t>
            </a:r>
          </a:p>
          <a:p>
            <a:endParaRPr lang="en-US" dirty="0"/>
          </a:p>
          <a:p>
            <a:endParaRPr lang="en-US" dirty="0"/>
          </a:p>
        </p:txBody>
      </p:sp>
    </p:spTree>
    <p:extLst>
      <p:ext uri="{BB962C8B-B14F-4D97-AF65-F5344CB8AC3E}">
        <p14:creationId xmlns:p14="http://schemas.microsoft.com/office/powerpoint/2010/main" val="31590090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p:cNvSpPr>
            <a:spLocks noGrp="1"/>
          </p:cNvSpPr>
          <p:nvPr>
            <p:ph type="title"/>
          </p:nvPr>
        </p:nvSpPr>
        <p:spPr/>
        <p:txBody>
          <a:bodyPr/>
          <a:lstStyle/>
          <a:p>
            <a:pPr eaLnBrk="1" hangingPunct="1"/>
            <a:r>
              <a:rPr lang="en-US" dirty="0"/>
              <a:t>Core services</a:t>
            </a:r>
          </a:p>
        </p:txBody>
      </p:sp>
      <p:sp>
        <p:nvSpPr>
          <p:cNvPr id="27650" name="Rectangle 3"/>
          <p:cNvSpPr>
            <a:spLocks noGrp="1"/>
          </p:cNvSpPr>
          <p:nvPr>
            <p:ph type="body" idx="1"/>
          </p:nvPr>
        </p:nvSpPr>
        <p:spPr/>
        <p:txBody>
          <a:bodyPr>
            <a:normAutofit/>
          </a:bodyPr>
          <a:lstStyle/>
          <a:p>
            <a:pPr eaLnBrk="1" hangingPunct="1"/>
            <a:r>
              <a:rPr lang="en-US" sz="3200" b="1" i="1" dirty="0"/>
              <a:t>Software as a Service (</a:t>
            </a:r>
            <a:r>
              <a:rPr lang="en-US" sz="3200" b="1" i="1" dirty="0" err="1"/>
              <a:t>SaaS</a:t>
            </a:r>
            <a:r>
              <a:rPr lang="en-US" sz="3200" b="1" dirty="0"/>
              <a:t>), </a:t>
            </a:r>
            <a:r>
              <a:rPr lang="en-US" sz="3200" dirty="0"/>
              <a:t>An infrastructure that runs customer services and provides those services for the customer itself or for its own customers </a:t>
            </a:r>
            <a:endParaRPr lang="en-US" sz="3200" i="1" dirty="0"/>
          </a:p>
          <a:p>
            <a:pPr eaLnBrk="1" hangingPunct="1"/>
            <a:r>
              <a:rPr lang="en-US" sz="3200" b="1" i="1" dirty="0"/>
              <a:t>Platform as a Service (</a:t>
            </a:r>
            <a:r>
              <a:rPr lang="en-US" sz="3200" b="1" i="1" dirty="0" err="1"/>
              <a:t>PaaS</a:t>
            </a:r>
            <a:r>
              <a:rPr lang="en-US" sz="3200" b="1" i="1" dirty="0"/>
              <a:t>)</a:t>
            </a:r>
            <a:r>
              <a:rPr lang="en-US" sz="3200" b="1" dirty="0"/>
              <a:t>, </a:t>
            </a:r>
            <a:r>
              <a:rPr lang="en-US" sz="3200" dirty="0"/>
              <a:t>A platform where a customer can run his applications in a configured execution infrastructure.</a:t>
            </a:r>
            <a:endParaRPr lang="en-US" sz="3200" i="1" dirty="0"/>
          </a:p>
          <a:p>
            <a:pPr eaLnBrk="1" hangingPunct="1"/>
            <a:r>
              <a:rPr lang="en-US" sz="3200" b="1" i="1" dirty="0"/>
              <a:t>Infrastructure as a Service (</a:t>
            </a:r>
            <a:r>
              <a:rPr lang="en-US" sz="3200" b="1" i="1" dirty="0" err="1"/>
              <a:t>IaaS</a:t>
            </a:r>
            <a:r>
              <a:rPr lang="en-US" sz="3200" b="1" i="1" dirty="0"/>
              <a:t>).</a:t>
            </a:r>
            <a:r>
              <a:rPr lang="en-US" sz="3200" b="1" dirty="0"/>
              <a:t> </a:t>
            </a:r>
            <a:r>
              <a:rPr lang="en-US" sz="3200" dirty="0"/>
              <a:t>A hardware service where customer applications can be executed.</a:t>
            </a:r>
          </a:p>
        </p:txBody>
      </p:sp>
    </p:spTree>
    <p:extLst>
      <p:ext uri="{BB962C8B-B14F-4D97-AF65-F5344CB8AC3E}">
        <p14:creationId xmlns:p14="http://schemas.microsoft.com/office/powerpoint/2010/main" val="237476056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SRAs in practice—used to validate our SRA</a:t>
            </a:r>
            <a:br>
              <a:rPr lang="en-US" sz="3200" dirty="0"/>
            </a:br>
            <a:r>
              <a:rPr lang="en-US" sz="3200" dirty="0"/>
              <a:t>we showed that our model subsumes these models</a:t>
            </a:r>
          </a:p>
        </p:txBody>
      </p:sp>
      <p:sp>
        <p:nvSpPr>
          <p:cNvPr id="3" name="Content Placeholder 2"/>
          <p:cNvSpPr>
            <a:spLocks noGrp="1"/>
          </p:cNvSpPr>
          <p:nvPr>
            <p:ph idx="1"/>
          </p:nvPr>
        </p:nvSpPr>
        <p:spPr/>
        <p:txBody>
          <a:bodyPr>
            <a:normAutofit lnSpcReduction="10000"/>
          </a:bodyPr>
          <a:lstStyle/>
          <a:p>
            <a:r>
              <a:rPr lang="en-US" dirty="0"/>
              <a:t>NIST</a:t>
            </a:r>
          </a:p>
          <a:p>
            <a:r>
              <a:rPr lang="en-US" dirty="0"/>
              <a:t>IBM</a:t>
            </a:r>
          </a:p>
          <a:p>
            <a:r>
              <a:rPr lang="en-US" dirty="0"/>
              <a:t>Oracle</a:t>
            </a:r>
          </a:p>
          <a:p>
            <a:r>
              <a:rPr lang="en-US" dirty="0"/>
              <a:t>Fujitsu</a:t>
            </a:r>
          </a:p>
          <a:p>
            <a:r>
              <a:rPr lang="en-US" dirty="0"/>
              <a:t>Amazon</a:t>
            </a:r>
          </a:p>
          <a:p>
            <a:r>
              <a:rPr lang="en-US" dirty="0" err="1"/>
              <a:t>VmWare</a:t>
            </a:r>
            <a:endParaRPr lang="en-US" dirty="0"/>
          </a:p>
          <a:p>
            <a:r>
              <a:rPr lang="en-US" dirty="0"/>
              <a:t>Cisco</a:t>
            </a:r>
          </a:p>
          <a:p>
            <a:r>
              <a:rPr lang="en-US" dirty="0"/>
              <a:t>Trend Micro</a:t>
            </a:r>
          </a:p>
          <a:p>
            <a:r>
              <a:rPr lang="en-US" dirty="0"/>
              <a:t>Intel</a:t>
            </a:r>
          </a:p>
        </p:txBody>
      </p:sp>
    </p:spTree>
    <p:extLst>
      <p:ext uri="{BB962C8B-B14F-4D97-AF65-F5344CB8AC3E}">
        <p14:creationId xmlns:p14="http://schemas.microsoft.com/office/powerpoint/2010/main" val="122630464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5" name="Title 1"/>
          <p:cNvSpPr>
            <a:spLocks noGrp="1"/>
          </p:cNvSpPr>
          <p:nvPr>
            <p:ph type="title"/>
          </p:nvPr>
        </p:nvSpPr>
        <p:spPr/>
        <p:txBody>
          <a:bodyPr/>
          <a:lstStyle/>
          <a:p>
            <a:r>
              <a:rPr lang="en-US"/>
              <a:t>Are clouds secure?</a:t>
            </a:r>
          </a:p>
        </p:txBody>
      </p:sp>
      <p:sp>
        <p:nvSpPr>
          <p:cNvPr id="149506" name="Content Placeholder 2"/>
          <p:cNvSpPr>
            <a:spLocks noGrp="1"/>
          </p:cNvSpPr>
          <p:nvPr>
            <p:ph idx="1"/>
          </p:nvPr>
        </p:nvSpPr>
        <p:spPr>
          <a:xfrm>
            <a:off x="842282" y="1825625"/>
            <a:ext cx="10515600" cy="4351338"/>
          </a:xfrm>
        </p:spPr>
        <p:txBody>
          <a:bodyPr/>
          <a:lstStyle/>
          <a:p>
            <a:r>
              <a:rPr lang="en-US" sz="2000"/>
              <a:t>Consider a  typical business application, e.g. a financial application: high security requirements, remote access, highly available</a:t>
            </a:r>
          </a:p>
          <a:p>
            <a:r>
              <a:rPr lang="en-US" sz="2000"/>
              <a:t>If it is in our control, we can put authentication, authorization, logging, firewalls, IDS, cryptography, where needed </a:t>
            </a:r>
          </a:p>
          <a:p>
            <a:r>
              <a:rPr lang="en-US" sz="2000"/>
              <a:t>If in a cloud from some provider, we need to specify the same defenses through the SLA</a:t>
            </a:r>
          </a:p>
          <a:p>
            <a:r>
              <a:rPr lang="en-US" sz="2000"/>
              <a:t>If provider satisfies these requirements, we need to consider extra threats: Internet access to the cloud itself, multitenancy, insecure images, migration attacks, insider attacks from provider employees,…</a:t>
            </a:r>
          </a:p>
          <a:p>
            <a:r>
              <a:rPr lang="en-US" sz="2000"/>
              <a:t>Best security in the cloud will always be less than best security under our control</a:t>
            </a:r>
          </a:p>
          <a:p>
            <a:r>
              <a:rPr lang="en-US" sz="2000"/>
              <a:t>In practice, it is harder to tell because we might not have enough expertise, not enough money for security, …</a:t>
            </a:r>
          </a:p>
        </p:txBody>
      </p:sp>
    </p:spTree>
    <p:extLst>
      <p:ext uri="{BB962C8B-B14F-4D97-AF65-F5344CB8AC3E}">
        <p14:creationId xmlns:p14="http://schemas.microsoft.com/office/powerpoint/2010/main" val="162795599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a:t>Assets that must be protected </a:t>
            </a:r>
            <a:br>
              <a:rPr lang="en-US" sz="3600" b="1" dirty="0"/>
            </a:br>
            <a:r>
              <a:rPr lang="en-US" sz="2800" dirty="0"/>
              <a:t>(op=operation, p=process)</a:t>
            </a:r>
          </a:p>
        </p:txBody>
      </p:sp>
      <p:pic>
        <p:nvPicPr>
          <p:cNvPr id="3" name="Picture 2"/>
          <p:cNvPicPr>
            <a:picLocks noChangeAspect="1"/>
          </p:cNvPicPr>
          <p:nvPr/>
        </p:nvPicPr>
        <p:blipFill>
          <a:blip r:embed="rId2"/>
          <a:stretch>
            <a:fillRect/>
          </a:stretch>
        </p:blipFill>
        <p:spPr>
          <a:xfrm>
            <a:off x="2651760" y="2512158"/>
            <a:ext cx="5477256" cy="3202842"/>
          </a:xfrm>
          <a:prstGeom prst="rect">
            <a:avLst/>
          </a:prstGeom>
        </p:spPr>
      </p:pic>
    </p:spTree>
    <p:extLst>
      <p:ext uri="{BB962C8B-B14F-4D97-AF65-F5344CB8AC3E}">
        <p14:creationId xmlns:p14="http://schemas.microsoft.com/office/powerpoint/2010/main" val="197216966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38483"/>
            <a:ext cx="12192000" cy="6581034"/>
          </a:xfrm>
          <a:prstGeom prst="rect">
            <a:avLst/>
          </a:prstGeom>
        </p:spPr>
      </p:pic>
    </p:spTree>
    <p:extLst>
      <p:ext uri="{BB962C8B-B14F-4D97-AF65-F5344CB8AC3E}">
        <p14:creationId xmlns:p14="http://schemas.microsoft.com/office/powerpoint/2010/main" val="100760344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5" name="Rectangle 2"/>
          <p:cNvSpPr>
            <a:spLocks noGrp="1"/>
          </p:cNvSpPr>
          <p:nvPr>
            <p:ph type="title"/>
          </p:nvPr>
        </p:nvSpPr>
        <p:spPr/>
        <p:txBody>
          <a:bodyPr/>
          <a:lstStyle/>
          <a:p>
            <a:r>
              <a:rPr lang="en-US" dirty="0"/>
              <a:t>Cloud security defenses</a:t>
            </a:r>
          </a:p>
        </p:txBody>
      </p:sp>
      <p:sp>
        <p:nvSpPr>
          <p:cNvPr id="144386" name="Rectangle 3"/>
          <p:cNvSpPr>
            <a:spLocks noGrp="1"/>
          </p:cNvSpPr>
          <p:nvPr>
            <p:ph type="body" idx="1"/>
          </p:nvPr>
        </p:nvSpPr>
        <p:spPr/>
        <p:txBody>
          <a:bodyPr>
            <a:normAutofit fontScale="92500" lnSpcReduction="20000"/>
          </a:bodyPr>
          <a:lstStyle/>
          <a:p>
            <a:pPr eaLnBrk="1" hangingPunct="1">
              <a:lnSpc>
                <a:spcPct val="90000"/>
              </a:lnSpc>
            </a:pPr>
            <a:r>
              <a:rPr lang="en-US" sz="2400" b="1" dirty="0"/>
              <a:t>Identification and Authentication </a:t>
            </a:r>
            <a:r>
              <a:rPr lang="en-US" sz="2400" dirty="0"/>
              <a:t>(I&amp;A)—Passwords, biometrics, cryptography</a:t>
            </a:r>
          </a:p>
          <a:p>
            <a:pPr eaLnBrk="1" hangingPunct="1">
              <a:lnSpc>
                <a:spcPct val="90000"/>
              </a:lnSpc>
            </a:pPr>
            <a:r>
              <a:rPr lang="en-US" sz="2400" b="1" dirty="0"/>
              <a:t>Authorization and Access control </a:t>
            </a:r>
            <a:r>
              <a:rPr lang="en-US" sz="2400" dirty="0"/>
              <a:t>(A &amp; A)—Authorization systems in application, databases, operating systems</a:t>
            </a:r>
          </a:p>
          <a:p>
            <a:pPr eaLnBrk="1" hangingPunct="1">
              <a:lnSpc>
                <a:spcPct val="90000"/>
              </a:lnSpc>
            </a:pPr>
            <a:r>
              <a:rPr lang="en-US" sz="2400" b="1" dirty="0"/>
              <a:t>Logging and </a:t>
            </a:r>
            <a:r>
              <a:rPr lang="en-US" sz="2400" b="1" dirty="0" smtClean="0"/>
              <a:t>Auditing </a:t>
            </a:r>
            <a:r>
              <a:rPr lang="en-US" sz="2400" dirty="0" smtClean="0"/>
              <a:t>(L&amp;A)—In </a:t>
            </a:r>
            <a:r>
              <a:rPr lang="en-US" sz="2400" dirty="0"/>
              <a:t>database system and/or operating system</a:t>
            </a:r>
          </a:p>
          <a:p>
            <a:pPr eaLnBrk="1" hangingPunct="1">
              <a:lnSpc>
                <a:spcPct val="90000"/>
              </a:lnSpc>
            </a:pPr>
            <a:r>
              <a:rPr lang="en-US" sz="2400" b="1" dirty="0"/>
              <a:t>Hiding of information</a:t>
            </a:r>
            <a:r>
              <a:rPr lang="en-US" sz="2400" dirty="0"/>
              <a:t>—It is usually performed by the use of cryptography but steganography is another option. Protects messages in transit and </a:t>
            </a:r>
            <a:r>
              <a:rPr lang="en-US" sz="2400" dirty="0" smtClean="0"/>
              <a:t>databases</a:t>
            </a:r>
          </a:p>
          <a:p>
            <a:r>
              <a:rPr lang="en-US" sz="2400" b="1" dirty="0"/>
              <a:t>Filtering</a:t>
            </a:r>
            <a:r>
              <a:rPr lang="en-US" sz="2400" dirty="0"/>
              <a:t>—done using firewalls</a:t>
            </a:r>
          </a:p>
          <a:p>
            <a:pPr eaLnBrk="1" hangingPunct="1">
              <a:lnSpc>
                <a:spcPct val="90000"/>
              </a:lnSpc>
            </a:pPr>
            <a:r>
              <a:rPr lang="en-US" sz="2400" b="1" dirty="0" smtClean="0"/>
              <a:t>Intrusion </a:t>
            </a:r>
            <a:r>
              <a:rPr lang="en-US" sz="2400" b="1" dirty="0"/>
              <a:t>detection</a:t>
            </a:r>
            <a:r>
              <a:rPr lang="en-US" sz="2400" dirty="0"/>
              <a:t>—Intrusion Detection Systems (IDS) combined with Firewalls</a:t>
            </a:r>
          </a:p>
          <a:p>
            <a:pPr marL="0" indent="0" eaLnBrk="1" hangingPunct="1">
              <a:lnSpc>
                <a:spcPct val="90000"/>
              </a:lnSpc>
              <a:buNone/>
            </a:pPr>
            <a:r>
              <a:rPr lang="en-US" sz="2400" dirty="0"/>
              <a:t>     (using virtual devices or NFV)</a:t>
            </a:r>
          </a:p>
          <a:p>
            <a:pPr eaLnBrk="1" hangingPunct="1">
              <a:lnSpc>
                <a:spcPct val="90000"/>
              </a:lnSpc>
            </a:pPr>
            <a:r>
              <a:rPr lang="en-US" sz="2400" b="1" dirty="0"/>
              <a:t>Antimalware</a:t>
            </a:r>
            <a:r>
              <a:rPr lang="en-US" sz="2400" dirty="0"/>
              <a:t>: virus detectors</a:t>
            </a:r>
          </a:p>
          <a:p>
            <a:pPr eaLnBrk="1" hangingPunct="1">
              <a:lnSpc>
                <a:spcPct val="90000"/>
              </a:lnSpc>
            </a:pPr>
            <a:r>
              <a:rPr lang="en-US" sz="2400" b="1" dirty="0"/>
              <a:t>DDoS:</a:t>
            </a:r>
            <a:r>
              <a:rPr lang="en-US" sz="2400" dirty="0"/>
              <a:t> partially controlled by replication, IDS, and firewalls</a:t>
            </a:r>
          </a:p>
          <a:p>
            <a:pPr eaLnBrk="1" hangingPunct="1">
              <a:lnSpc>
                <a:spcPct val="90000"/>
              </a:lnSpc>
            </a:pPr>
            <a:r>
              <a:rPr lang="en-US" sz="2400" b="1" dirty="0"/>
              <a:t>Protection of security information </a:t>
            </a:r>
            <a:endParaRPr lang="en-US" sz="2400" dirty="0"/>
          </a:p>
        </p:txBody>
      </p:sp>
    </p:spTree>
    <p:extLst>
      <p:ext uri="{BB962C8B-B14F-4D97-AF65-F5344CB8AC3E}">
        <p14:creationId xmlns:p14="http://schemas.microsoft.com/office/powerpoint/2010/main" val="37591475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29" name="Title 1"/>
          <p:cNvSpPr>
            <a:spLocks noGrp="1"/>
          </p:cNvSpPr>
          <p:nvPr>
            <p:ph type="title"/>
          </p:nvPr>
        </p:nvSpPr>
        <p:spPr/>
        <p:txBody>
          <a:bodyPr/>
          <a:lstStyle/>
          <a:p>
            <a:r>
              <a:rPr lang="en-US"/>
              <a:t>In summary</a:t>
            </a:r>
          </a:p>
        </p:txBody>
      </p:sp>
      <p:sp>
        <p:nvSpPr>
          <p:cNvPr id="150530" name="Content Placeholder 2"/>
          <p:cNvSpPr>
            <a:spLocks noGrp="1"/>
          </p:cNvSpPr>
          <p:nvPr>
            <p:ph idx="1"/>
          </p:nvPr>
        </p:nvSpPr>
        <p:spPr/>
        <p:txBody>
          <a:bodyPr>
            <a:normAutofit/>
          </a:bodyPr>
          <a:lstStyle/>
          <a:p>
            <a:r>
              <a:rPr lang="en-US" dirty="0"/>
              <a:t>For a company that manages well its security, has appropriate expertise, and has installed enough security mechanisms, the cloud may be a decrease in security due to the extra threats, lack of control, and dependency on a provider that may not be as careful.</a:t>
            </a:r>
          </a:p>
          <a:p>
            <a:r>
              <a:rPr lang="en-US" dirty="0"/>
              <a:t>For a company that does not have enough expertise and not enough money to buy security products,  training,   etc. , the cloud may be a clear improvement.</a:t>
            </a:r>
          </a:p>
          <a:p>
            <a:r>
              <a:rPr lang="en-US" dirty="0"/>
              <a:t>The choice is affected by the application requirements, the value of the assets to be put in the cloud, compliance, and quality factors.</a:t>
            </a:r>
          </a:p>
        </p:txBody>
      </p:sp>
    </p:spTree>
    <p:extLst>
      <p:ext uri="{BB962C8B-B14F-4D97-AF65-F5344CB8AC3E}">
        <p14:creationId xmlns:p14="http://schemas.microsoft.com/office/powerpoint/2010/main" val="178959622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Security SLA</a:t>
            </a:r>
          </a:p>
        </p:txBody>
      </p:sp>
      <p:sp>
        <p:nvSpPr>
          <p:cNvPr id="3" name="Content Placeholder 2"/>
          <p:cNvSpPr>
            <a:spLocks noGrp="1"/>
          </p:cNvSpPr>
          <p:nvPr>
            <p:ph idx="1"/>
          </p:nvPr>
        </p:nvSpPr>
        <p:spPr/>
        <p:txBody>
          <a:bodyPr>
            <a:normAutofit/>
          </a:bodyPr>
          <a:lstStyle/>
          <a:p>
            <a:r>
              <a:rPr lang="en-US" sz="3200" dirty="0"/>
              <a:t>Specifies the security obligations of the SP associated with a service</a:t>
            </a:r>
          </a:p>
          <a:p>
            <a:r>
              <a:rPr lang="en-US" sz="3200" dirty="0"/>
              <a:t>No SP offers them now</a:t>
            </a:r>
          </a:p>
          <a:p>
            <a:r>
              <a:rPr lang="en-US" sz="3200" dirty="0"/>
              <a:t>SRA can be used as a guideline to specify what the customer wants and to indicate where the contract values can be monitored</a:t>
            </a:r>
          </a:p>
        </p:txBody>
      </p:sp>
    </p:spTree>
    <p:extLst>
      <p:ext uri="{BB962C8B-B14F-4D97-AF65-F5344CB8AC3E}">
        <p14:creationId xmlns:p14="http://schemas.microsoft.com/office/powerpoint/2010/main" val="141802079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Cloud security products</a:t>
            </a:r>
          </a:p>
        </p:txBody>
      </p:sp>
      <p:sp>
        <p:nvSpPr>
          <p:cNvPr id="3" name="Content Placeholder 2"/>
          <p:cNvSpPr>
            <a:spLocks noGrp="1"/>
          </p:cNvSpPr>
          <p:nvPr>
            <p:ph idx="1"/>
          </p:nvPr>
        </p:nvSpPr>
        <p:spPr>
          <a:xfrm>
            <a:off x="843013" y="1801562"/>
            <a:ext cx="10515600" cy="4351338"/>
          </a:xfrm>
        </p:spPr>
        <p:txBody>
          <a:bodyPr/>
          <a:lstStyle/>
          <a:p>
            <a:r>
              <a:rPr lang="en-US" dirty="0"/>
              <a:t>Intel ECA 360</a:t>
            </a:r>
          </a:p>
          <a:p>
            <a:r>
              <a:rPr lang="en-US" dirty="0"/>
              <a:t>WAF</a:t>
            </a:r>
          </a:p>
          <a:p>
            <a:r>
              <a:rPr lang="en-US" dirty="0"/>
              <a:t>Lenovo</a:t>
            </a:r>
          </a:p>
          <a:p>
            <a:r>
              <a:rPr lang="en-US" dirty="0" err="1"/>
              <a:t>vmWare</a:t>
            </a:r>
            <a:endParaRPr lang="en-US" dirty="0"/>
          </a:p>
          <a:p>
            <a:r>
              <a:rPr lang="en-US" dirty="0"/>
              <a:t>IBM</a:t>
            </a:r>
          </a:p>
          <a:p>
            <a:r>
              <a:rPr lang="en-US" dirty="0"/>
              <a:t>CASB (Cloud Access Security Broker): several vendors</a:t>
            </a:r>
          </a:p>
        </p:txBody>
      </p:sp>
    </p:spTree>
    <p:extLst>
      <p:ext uri="{BB962C8B-B14F-4D97-AF65-F5344CB8AC3E}">
        <p14:creationId xmlns:p14="http://schemas.microsoft.com/office/powerpoint/2010/main" val="363266719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Cloud-based Web Application Firewall</a:t>
            </a:r>
          </a:p>
        </p:txBody>
      </p:sp>
      <p:sp>
        <p:nvSpPr>
          <p:cNvPr id="3" name="Content Placeholder 2"/>
          <p:cNvSpPr>
            <a:spLocks noGrp="1"/>
          </p:cNvSpPr>
          <p:nvPr>
            <p:ph idx="1"/>
          </p:nvPr>
        </p:nvSpPr>
        <p:spPr/>
        <p:txBody>
          <a:bodyPr>
            <a:normAutofit/>
          </a:bodyPr>
          <a:lstStyle/>
          <a:p>
            <a:pPr marL="0" indent="0">
              <a:buNone/>
            </a:pPr>
            <a:r>
              <a:rPr lang="en-US" sz="1600" dirty="0"/>
              <a:t>This technology is unique due to the fact that it is platform agnostic and does not require any hardware or software changes on the host. All providers but one require a DNS change, wherein all web traffic is routed through the WAF where it is inspected and threats are thwarted. Cloud-based WAFs are typically centrally orchestrated, which means that threat detection information is shared among all the tenants of the service. This collaboration results in improved detection rates and lower false positives. Like other cloud-based solutions, this technology is elastic, scalable and is typically offered as a pay-as-you grow service. </a:t>
            </a:r>
          </a:p>
          <a:p>
            <a:r>
              <a:rPr lang="en-US" sz="1600" dirty="0" err="1"/>
              <a:t>XyberShield</a:t>
            </a:r>
            <a:r>
              <a:rPr lang="en-US" sz="1600" dirty="0"/>
              <a:t> is the only cloud-based WAF which does not require a DNS change</a:t>
            </a:r>
            <a:r>
              <a:rPr lang="en-US" sz="1600" baseline="30000" dirty="0">
                <a:hlinkClick r:id="rId2"/>
              </a:rPr>
              <a:t>[13]</a:t>
            </a:r>
            <a:r>
              <a:rPr lang="en-US" sz="1600" dirty="0"/>
              <a:t>, instead relying upon a local 4k script and constant communication to its global service platform of 55 points of presence.</a:t>
            </a:r>
          </a:p>
          <a:p>
            <a:r>
              <a:rPr lang="en-US" sz="1600" dirty="0"/>
              <a:t>In 2010, </a:t>
            </a:r>
            <a:r>
              <a:rPr lang="en-US" sz="1600" dirty="0" err="1"/>
              <a:t>Imperva</a:t>
            </a:r>
            <a:r>
              <a:rPr lang="en-US" sz="1600" dirty="0"/>
              <a:t> spun out </a:t>
            </a:r>
            <a:r>
              <a:rPr lang="en-US" sz="1600" dirty="0" err="1"/>
              <a:t>Incapsula</a:t>
            </a:r>
            <a:r>
              <a:rPr lang="en-US" sz="1600" dirty="0"/>
              <a:t> to provide a cloud-based WAF to small to medium sized businesses.</a:t>
            </a:r>
          </a:p>
          <a:p>
            <a:r>
              <a:rPr lang="en-US" sz="1600" dirty="0"/>
              <a:t>Since 2011, United Security Providers provides the Secure Entry Server as an Amazon EC2 Cloud-based Web Application Firewall</a:t>
            </a:r>
          </a:p>
          <a:p>
            <a:r>
              <a:rPr lang="en-US" sz="1600" dirty="0"/>
              <a:t>Akamai Technologies offers a cloud-based WAF that incorporates advanced features such as rate control and custom rules enabling it to address both layer 7 and </a:t>
            </a:r>
            <a:r>
              <a:rPr lang="en-US" sz="1600" dirty="0" err="1"/>
              <a:t>DDoS</a:t>
            </a:r>
            <a:r>
              <a:rPr lang="en-US" sz="1600" dirty="0"/>
              <a:t> attacks.</a:t>
            </a:r>
          </a:p>
          <a:p>
            <a:r>
              <a:rPr lang="en-US" sz="1600" dirty="0"/>
              <a:t>Since 2012, </a:t>
            </a:r>
            <a:r>
              <a:rPr lang="en-US" sz="1600" dirty="0" err="1">
                <a:hlinkClick r:id="rId3" tooltip="Penta Security"/>
              </a:rPr>
              <a:t>Penta</a:t>
            </a:r>
            <a:r>
              <a:rPr lang="en-US" sz="1600" dirty="0">
                <a:hlinkClick r:id="rId3" tooltip="Penta Security"/>
              </a:rPr>
              <a:t> Security Systems, Inc.</a:t>
            </a:r>
            <a:r>
              <a:rPr lang="en-US" sz="1600" dirty="0"/>
              <a:t> offers a cloud-based WAF, named WAPPLES V-Series</a:t>
            </a:r>
            <a:r>
              <a:rPr lang="en-US" sz="1600" baseline="30000" dirty="0">
                <a:hlinkClick r:id="rId2"/>
              </a:rPr>
              <a:t>[14]</a:t>
            </a:r>
            <a:r>
              <a:rPr lang="en-US" sz="1600" dirty="0"/>
              <a:t>, to the public with the strategic partnership with ISPs including </a:t>
            </a:r>
            <a:r>
              <a:rPr lang="en-US" sz="1600" dirty="0">
                <a:hlinkClick r:id="rId4" tooltip="KT Corporation"/>
              </a:rPr>
              <a:t>KT, Korea</a:t>
            </a:r>
            <a:r>
              <a:rPr lang="en-US" sz="1600" dirty="0"/>
              <a:t>.</a:t>
            </a:r>
          </a:p>
          <a:p>
            <a:endParaRPr lang="en-US" sz="1600" dirty="0"/>
          </a:p>
        </p:txBody>
      </p:sp>
    </p:spTree>
    <p:extLst>
      <p:ext uri="{BB962C8B-B14F-4D97-AF65-F5344CB8AC3E}">
        <p14:creationId xmlns:p14="http://schemas.microsoft.com/office/powerpoint/2010/main" val="338948957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7" name="Rectangle 2"/>
          <p:cNvSpPr>
            <a:spLocks noGrp="1"/>
          </p:cNvSpPr>
          <p:nvPr>
            <p:ph type="title"/>
          </p:nvPr>
        </p:nvSpPr>
        <p:spPr/>
        <p:txBody>
          <a:bodyPr/>
          <a:lstStyle/>
          <a:p>
            <a:r>
              <a:rPr lang="en-US"/>
              <a:t>Lenovo cloud security</a:t>
            </a:r>
          </a:p>
        </p:txBody>
      </p:sp>
      <p:sp>
        <p:nvSpPr>
          <p:cNvPr id="142338" name="Rectangle 3"/>
          <p:cNvSpPr>
            <a:spLocks noGrp="1"/>
          </p:cNvSpPr>
          <p:nvPr>
            <p:ph type="body" idx="1"/>
          </p:nvPr>
        </p:nvSpPr>
        <p:spPr/>
        <p:txBody>
          <a:bodyPr/>
          <a:lstStyle/>
          <a:p>
            <a:pPr>
              <a:lnSpc>
                <a:spcPct val="80000"/>
              </a:lnSpc>
            </a:pPr>
            <a:r>
              <a:rPr lang="en-US" sz="2400" dirty="0"/>
              <a:t>Lenovo has a secure and manageable way of accessing Web applications by adding a cloud-connecting client to its desktop and laptop computers. </a:t>
            </a:r>
          </a:p>
          <a:p>
            <a:pPr>
              <a:lnSpc>
                <a:spcPct val="80000"/>
              </a:lnSpc>
            </a:pPr>
            <a:r>
              <a:rPr lang="en-US" sz="2400" dirty="0"/>
              <a:t>Cloud Ready Clients, are </a:t>
            </a:r>
            <a:r>
              <a:rPr lang="en-US" sz="2400" dirty="0">
                <a:hlinkClick r:id="rId2"/>
              </a:rPr>
              <a:t>ThinkPad laptops</a:t>
            </a:r>
            <a:r>
              <a:rPr lang="en-US" sz="2400" dirty="0"/>
              <a:t> and </a:t>
            </a:r>
            <a:r>
              <a:rPr lang="en-US" sz="2400" dirty="0" err="1"/>
              <a:t>ThinkCentre</a:t>
            </a:r>
            <a:r>
              <a:rPr lang="en-US" sz="2400" dirty="0"/>
              <a:t> desktops equipped with client software powered by </a:t>
            </a:r>
            <a:r>
              <a:rPr lang="en-US" sz="2400" dirty="0" err="1"/>
              <a:t>webNetwork</a:t>
            </a:r>
            <a:r>
              <a:rPr lang="en-US" sz="2400" dirty="0"/>
              <a:t>, an application delivery method developed by Lenovo partner </a:t>
            </a:r>
            <a:r>
              <a:rPr lang="en-US" sz="2400" dirty="0">
                <a:hlinkClick r:id="rId3"/>
              </a:rPr>
              <a:t>Stoneware</a:t>
            </a:r>
            <a:r>
              <a:rPr lang="en-US" sz="2400" dirty="0"/>
              <a:t>. The cloud-ready PCs have to be powered by Intel's second-generation Core or Core </a:t>
            </a:r>
            <a:r>
              <a:rPr lang="en-US" sz="2400" dirty="0" err="1"/>
              <a:t>vPro</a:t>
            </a:r>
            <a:r>
              <a:rPr lang="en-US" sz="2400" dirty="0"/>
              <a:t> processors. </a:t>
            </a:r>
          </a:p>
          <a:p>
            <a:pPr>
              <a:lnSpc>
                <a:spcPct val="80000"/>
              </a:lnSpc>
            </a:pPr>
            <a:r>
              <a:rPr lang="en-US" sz="2400" dirty="0"/>
              <a:t>Intel is involved because </a:t>
            </a:r>
            <a:r>
              <a:rPr lang="en-US" sz="2400" dirty="0">
                <a:hlinkClick r:id="rId4"/>
              </a:rPr>
              <a:t>Lenovo</a:t>
            </a:r>
            <a:r>
              <a:rPr lang="en-US" sz="2400" dirty="0"/>
              <a:t> uses its application programming interfaces that expose security, management, and power management features in the hardware. These features are used by Lenovo's client software, which it calls </a:t>
            </a:r>
            <a:r>
              <a:rPr lang="en-US" sz="2400" dirty="0">
                <a:hlinkClick r:id="rId5"/>
              </a:rPr>
              <a:t>Secure Cloud Access.</a:t>
            </a:r>
            <a:r>
              <a:rPr lang="en-US" sz="2400" dirty="0"/>
              <a:t> </a:t>
            </a:r>
          </a:p>
          <a:p>
            <a:pPr>
              <a:lnSpc>
                <a:spcPct val="80000"/>
              </a:lnSpc>
            </a:pPr>
            <a:endParaRPr lang="en-US" sz="2400" dirty="0"/>
          </a:p>
        </p:txBody>
      </p:sp>
    </p:spTree>
    <p:extLst>
      <p:ext uri="{BB962C8B-B14F-4D97-AF65-F5344CB8AC3E}">
        <p14:creationId xmlns:p14="http://schemas.microsoft.com/office/powerpoint/2010/main" val="19789511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8546" name="Title 1"/>
          <p:cNvSpPr>
            <a:spLocks/>
          </p:cNvSpPr>
          <p:nvPr/>
        </p:nvSpPr>
        <p:spPr bwMode="auto">
          <a:xfrm>
            <a:off x="2209800" y="228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2800" b="1" i="1">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FontTx/>
              <a:buNone/>
            </a:pPr>
            <a:r>
              <a:rPr lang="en-US" altLang="en-US" sz="3600" i="0">
                <a:solidFill>
                  <a:schemeClr val="tx2"/>
                </a:solidFill>
              </a:rPr>
              <a:t>Cloud services</a:t>
            </a:r>
          </a:p>
        </p:txBody>
      </p:sp>
      <p:graphicFrame>
        <p:nvGraphicFramePr>
          <p:cNvPr id="748547" name="Object 4"/>
          <p:cNvGraphicFramePr>
            <a:graphicFrameLocks noChangeAspect="1"/>
          </p:cNvGraphicFramePr>
          <p:nvPr/>
        </p:nvGraphicFramePr>
        <p:xfrm>
          <a:off x="3305175" y="1371600"/>
          <a:ext cx="5581650" cy="4910138"/>
        </p:xfrm>
        <a:graphic>
          <a:graphicData uri="http://schemas.openxmlformats.org/presentationml/2006/ole">
            <mc:AlternateContent xmlns:mc="http://schemas.openxmlformats.org/markup-compatibility/2006">
              <mc:Choice xmlns:v="urn:schemas-microsoft-com:vml" Requires="v">
                <p:oleObj spid="_x0000_s11468" name="Document" r:id="rId3" imgW="5274000" imgH="6469200" progId="Word.Document.12">
                  <p:embed/>
                </p:oleObj>
              </mc:Choice>
              <mc:Fallback>
                <p:oleObj name="Document" r:id="rId3" imgW="5274000" imgH="6469200" progId="Word.Document.12">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05175" y="1371600"/>
                        <a:ext cx="5581650" cy="4910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386911181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1" name="Rectangle 2"/>
          <p:cNvSpPr>
            <a:spLocks noGrp="1"/>
          </p:cNvSpPr>
          <p:nvPr>
            <p:ph type="title"/>
          </p:nvPr>
        </p:nvSpPr>
        <p:spPr/>
        <p:txBody>
          <a:bodyPr/>
          <a:lstStyle/>
          <a:p>
            <a:r>
              <a:rPr lang="en-US"/>
              <a:t>Lenovo II</a:t>
            </a:r>
          </a:p>
        </p:txBody>
      </p:sp>
      <p:sp>
        <p:nvSpPr>
          <p:cNvPr id="143362" name="Rectangle 3"/>
          <p:cNvSpPr>
            <a:spLocks noGrp="1"/>
          </p:cNvSpPr>
          <p:nvPr>
            <p:ph type="body" idx="1"/>
          </p:nvPr>
        </p:nvSpPr>
        <p:spPr/>
        <p:txBody>
          <a:bodyPr/>
          <a:lstStyle/>
          <a:p>
            <a:pPr>
              <a:lnSpc>
                <a:spcPct val="80000"/>
              </a:lnSpc>
            </a:pPr>
            <a:r>
              <a:rPr lang="en-US" sz="1800"/>
              <a:t>For example, customers could tie a fingerprint reader on a PC to a cloud application for authentication. SCA also can be used to automatically detect the hosting device's processor performance, free memory, graphics and available bandwidth, and then fit the application delivery within those parameters. </a:t>
            </a:r>
          </a:p>
          <a:p>
            <a:pPr>
              <a:lnSpc>
                <a:spcPct val="80000"/>
              </a:lnSpc>
            </a:pPr>
            <a:r>
              <a:rPr lang="en-US" sz="1800"/>
              <a:t>Available security methods includes SSL or VPN access, integration with Active Directory, eDirectory or LDAP directories, and the ability to incorporate additional layers of authentication when such security measures do not already exist on the device. SCA tries to prevent virus contamination by providing access to corporate applications and print and file resources, while walling off its intranet. </a:t>
            </a:r>
          </a:p>
          <a:p>
            <a:pPr>
              <a:lnSpc>
                <a:spcPct val="80000"/>
              </a:lnSpc>
            </a:pPr>
            <a:r>
              <a:rPr lang="en-US" sz="1800"/>
              <a:t>The cloud-ready software allows single sign-on to applications, whether Windows, Web, internal or hosted, and services. This is meant to reduce the number of password resets by IT management. Lenovo also offers a built-in fingerprint reader with its PCs to complement or replace application-unique passwords. </a:t>
            </a:r>
          </a:p>
          <a:p>
            <a:pPr>
              <a:lnSpc>
                <a:spcPct val="80000"/>
              </a:lnSpc>
            </a:pPr>
            <a:r>
              <a:rPr lang="en-US" sz="1800"/>
              <a:t>SCA has a starting price of about $80 per user, and is available only in North America.</a:t>
            </a:r>
          </a:p>
        </p:txBody>
      </p:sp>
    </p:spTree>
    <p:extLst>
      <p:ext uri="{BB962C8B-B14F-4D97-AF65-F5344CB8AC3E}">
        <p14:creationId xmlns:p14="http://schemas.microsoft.com/office/powerpoint/2010/main" val="362104388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VmWare</a:t>
            </a:r>
            <a:r>
              <a:rPr lang="en-US" dirty="0"/>
              <a:t> security</a:t>
            </a:r>
          </a:p>
        </p:txBody>
      </p:sp>
      <p:sp>
        <p:nvSpPr>
          <p:cNvPr id="3" name="Content Placeholder 2"/>
          <p:cNvSpPr>
            <a:spLocks noGrp="1"/>
          </p:cNvSpPr>
          <p:nvPr>
            <p:ph idx="1"/>
          </p:nvPr>
        </p:nvSpPr>
        <p:spPr/>
        <p:txBody>
          <a:bodyPr/>
          <a:lstStyle/>
          <a:p>
            <a:r>
              <a:rPr lang="en-US" sz="1400" dirty="0"/>
              <a:t>VMware </a:t>
            </a:r>
            <a:r>
              <a:rPr lang="en-US" sz="1400" dirty="0" err="1"/>
              <a:t>vCloud</a:t>
            </a:r>
            <a:r>
              <a:rPr lang="en-US" sz="1400" dirty="0"/>
              <a:t> Suite is an integrated solution for building and managing a complete cloud infrastructure that meets IT’s most critical needs. </a:t>
            </a:r>
            <a:r>
              <a:rPr lang="en-US" sz="1400" dirty="0" err="1"/>
              <a:t>vCloud</a:t>
            </a:r>
            <a:r>
              <a:rPr lang="en-US" sz="1400" dirty="0"/>
              <a:t> Suite fulfills the promise of the software-defined datacenter by pooling industry-standard hardware and running each layer of the datacenter as software-defined services. It creates pools of servers, storage and networking with dynamically configurable security, availability and management services which can meet the needs of any and all applications. Built-in self-service portal and catalog, policy-based infrastructure and application provisioning and automated operations management help to complete the picture.</a:t>
            </a:r>
            <a:br>
              <a:rPr lang="en-US" sz="1400" dirty="0"/>
            </a:br>
            <a:r>
              <a:rPr lang="en-US" sz="1400" dirty="0"/>
              <a:t/>
            </a:r>
            <a:br>
              <a:rPr lang="en-US" sz="1400" dirty="0"/>
            </a:br>
            <a:r>
              <a:rPr lang="en-US" sz="1400" dirty="0"/>
              <a:t>As delivered by VMware </a:t>
            </a:r>
            <a:r>
              <a:rPr lang="en-US" sz="1400" dirty="0" err="1"/>
              <a:t>vCloud</a:t>
            </a:r>
            <a:r>
              <a:rPr lang="en-US" sz="1400" dirty="0"/>
              <a:t> Suite, the software-defined datacenter provides all the cloud infrastructure characteristics essential for success:</a:t>
            </a:r>
            <a:br>
              <a:rPr lang="en-US" sz="1400" dirty="0"/>
            </a:br>
            <a:r>
              <a:rPr lang="en-US" sz="1400" dirty="0"/>
              <a:t/>
            </a:r>
            <a:br>
              <a:rPr lang="en-US" sz="1400" dirty="0"/>
            </a:br>
            <a:r>
              <a:rPr lang="en-US" sz="1400" dirty="0"/>
              <a:t>    Standardized—Homogeneous infrastructure delivered across pools of standard x86 hardware, to eliminate unnecessary complexity.</a:t>
            </a:r>
            <a:br>
              <a:rPr lang="en-US" sz="1400" dirty="0"/>
            </a:br>
            <a:r>
              <a:rPr lang="en-US" sz="1400" dirty="0"/>
              <a:t>    Holistic—A unified platform optimized for the entire datacenter fabric, to support any and all workloads.</a:t>
            </a:r>
            <a:br>
              <a:rPr lang="en-US" sz="1400" dirty="0"/>
            </a:br>
            <a:r>
              <a:rPr lang="en-US" sz="1400" dirty="0"/>
              <a:t>    Adaptive—Self-programmable infrastructure that dynamically configures and reconfigures the environment according to changing application demands.</a:t>
            </a:r>
            <a:br>
              <a:rPr lang="en-US" sz="1400" dirty="0"/>
            </a:br>
            <a:r>
              <a:rPr lang="en-US" sz="1400" dirty="0"/>
              <a:t>    Automated—A management framework with built-in intelligence to eliminate complex and brittle scripting, for cloud-scale operations with less manual effort and significant cost savings.</a:t>
            </a:r>
            <a:br>
              <a:rPr lang="en-US" sz="1400" dirty="0"/>
            </a:br>
            <a:r>
              <a:rPr lang="en-US" sz="1400" dirty="0"/>
              <a:t>    Resilient—A software-based architecture that compensates for failing hardware, delivering unprecedented resiliency at minimum cost.</a:t>
            </a:r>
            <a:br>
              <a:rPr lang="en-US" sz="1400" dirty="0"/>
            </a:br>
            <a:r>
              <a:rPr lang="en-US" sz="1400" dirty="0"/>
              <a:t/>
            </a:r>
            <a:br>
              <a:rPr lang="en-US" sz="1400" dirty="0"/>
            </a:br>
            <a:r>
              <a:rPr lang="en-US" sz="1400" dirty="0">
                <a:hlinkClick r:id="rId2"/>
              </a:rPr>
              <a:t>http://www.vmware.com/products/datacenter-virtualization/vcloud-suite/overview.html</a:t>
            </a:r>
            <a:endParaRPr lang="en-US" sz="1400" dirty="0"/>
          </a:p>
        </p:txBody>
      </p:sp>
    </p:spTree>
    <p:extLst>
      <p:ext uri="{BB962C8B-B14F-4D97-AF65-F5344CB8AC3E}">
        <p14:creationId xmlns:p14="http://schemas.microsoft.com/office/powerpoint/2010/main" val="1745024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lvl="0"/>
            <a:r>
              <a:rPr lang="en-US" b="1" cap="all" dirty="0"/>
              <a:t>Cloud Access Security Broker (CASB) [f</a:t>
            </a:r>
            <a:r>
              <a:rPr lang="en-US" dirty="0"/>
              <a:t>er</a:t>
            </a:r>
            <a:r>
              <a:rPr lang="en-US" b="1" cap="all" dirty="0"/>
              <a:t>15]</a:t>
            </a:r>
            <a:br>
              <a:rPr lang="en-US" b="1" cap="all" dirty="0"/>
            </a:br>
            <a:endParaRPr lang="en-US" dirty="0"/>
          </a:p>
        </p:txBody>
      </p:sp>
      <p:sp>
        <p:nvSpPr>
          <p:cNvPr id="3" name="Content Placeholder 2"/>
          <p:cNvSpPr>
            <a:spLocks noGrp="1"/>
          </p:cNvSpPr>
          <p:nvPr>
            <p:ph idx="1"/>
          </p:nvPr>
        </p:nvSpPr>
        <p:spPr/>
        <p:txBody>
          <a:bodyPr/>
          <a:lstStyle/>
          <a:p>
            <a:r>
              <a:rPr lang="en-US" b="1" dirty="0"/>
              <a:t>Intent</a:t>
            </a:r>
            <a:endParaRPr lang="en-US" dirty="0"/>
          </a:p>
          <a:p>
            <a:r>
              <a:rPr lang="en-US" dirty="0"/>
              <a:t>CASBs are security enforcement points between consumers and service providers that apply security controls to access cloud services, usually SaaS services. They may also control access to internal company resources. Security controls may include authentication (credentials and passwords), authorization policy enforcement, intrusion prevention, antimalware filters, security logging/auditing, and encryption.</a:t>
            </a:r>
          </a:p>
        </p:txBody>
      </p:sp>
    </p:spTree>
    <p:extLst>
      <p:ext uri="{BB962C8B-B14F-4D97-AF65-F5344CB8AC3E}">
        <p14:creationId xmlns:p14="http://schemas.microsoft.com/office/powerpoint/2010/main" val="368080757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Solution idea</a:t>
            </a:r>
          </a:p>
        </p:txBody>
      </p:sp>
      <p:pic>
        <p:nvPicPr>
          <p:cNvPr id="3" name="Picture 2"/>
          <p:cNvPicPr>
            <a:picLocks noChangeAspect="1"/>
          </p:cNvPicPr>
          <p:nvPr/>
        </p:nvPicPr>
        <p:blipFill>
          <a:blip r:embed="rId2"/>
          <a:stretch>
            <a:fillRect/>
          </a:stretch>
        </p:blipFill>
        <p:spPr>
          <a:xfrm>
            <a:off x="1823987" y="1958742"/>
            <a:ext cx="8398524" cy="4097474"/>
          </a:xfrm>
          <a:prstGeom prst="rect">
            <a:avLst/>
          </a:prstGeom>
        </p:spPr>
      </p:pic>
    </p:spTree>
    <p:extLst>
      <p:ext uri="{BB962C8B-B14F-4D97-AF65-F5344CB8AC3E}">
        <p14:creationId xmlns:p14="http://schemas.microsoft.com/office/powerpoint/2010/main" val="164143752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 diagram of CASB</a:t>
            </a:r>
          </a:p>
        </p:txBody>
      </p:sp>
      <p:pic>
        <p:nvPicPr>
          <p:cNvPr id="3" name="Picture 2"/>
          <p:cNvPicPr>
            <a:picLocks noChangeAspect="1"/>
          </p:cNvPicPr>
          <p:nvPr/>
        </p:nvPicPr>
        <p:blipFill>
          <a:blip r:embed="rId2"/>
          <a:stretch>
            <a:fillRect/>
          </a:stretch>
        </p:blipFill>
        <p:spPr>
          <a:xfrm>
            <a:off x="2415173" y="1894620"/>
            <a:ext cx="6884275" cy="4259291"/>
          </a:xfrm>
          <a:prstGeom prst="rect">
            <a:avLst/>
          </a:prstGeom>
        </p:spPr>
      </p:pic>
    </p:spTree>
    <p:extLst>
      <p:ext uri="{BB962C8B-B14F-4D97-AF65-F5344CB8AC3E}">
        <p14:creationId xmlns:p14="http://schemas.microsoft.com/office/powerpoint/2010/main" val="141494479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Solution</a:t>
            </a:r>
          </a:p>
        </p:txBody>
      </p:sp>
      <p:sp>
        <p:nvSpPr>
          <p:cNvPr id="3" name="Content Placeholder 2"/>
          <p:cNvSpPr>
            <a:spLocks noGrp="1"/>
          </p:cNvSpPr>
          <p:nvPr>
            <p:ph idx="1"/>
          </p:nvPr>
        </p:nvSpPr>
        <p:spPr/>
        <p:txBody>
          <a:bodyPr>
            <a:normAutofit/>
          </a:bodyPr>
          <a:lstStyle/>
          <a:p>
            <a:r>
              <a:rPr lang="en-US" dirty="0"/>
              <a:t>Consumers (users) request services through the Broker, which in turn gets them from one of the Service Providers</a:t>
            </a:r>
          </a:p>
          <a:p>
            <a:r>
              <a:rPr lang="en-US" dirty="0"/>
              <a:t>The Broker includes a set of security mechanisms such as a </a:t>
            </a:r>
            <a:r>
              <a:rPr lang="en-US" dirty="0" err="1"/>
              <a:t>SecurityLogger</a:t>
            </a:r>
            <a:r>
              <a:rPr lang="en-US" dirty="0"/>
              <a:t>/Auditor, an Authorizer, an Authenticator, an </a:t>
            </a:r>
            <a:r>
              <a:rPr lang="en-US" dirty="0" err="1"/>
              <a:t>Encryptor</a:t>
            </a:r>
            <a:r>
              <a:rPr lang="en-US" dirty="0"/>
              <a:t>, and maybe others</a:t>
            </a:r>
          </a:p>
          <a:p>
            <a:r>
              <a:rPr lang="en-US" dirty="0"/>
              <a:t>Consumers and CASBs can be mutually authenticated. The CASB enforces rights for the consumers when they try to access an application. </a:t>
            </a:r>
            <a:r>
              <a:rPr lang="en-US" dirty="0" err="1"/>
              <a:t>InternalResources</a:t>
            </a:r>
            <a:r>
              <a:rPr lang="en-US" dirty="0"/>
              <a:t> (applications) can also be controlled by the CASB. An Identity Federation provides identifiers across consumers and SPs.</a:t>
            </a:r>
          </a:p>
          <a:p>
            <a:endParaRPr lang="en-US" dirty="0"/>
          </a:p>
          <a:p>
            <a:endParaRPr lang="en-US" dirty="0"/>
          </a:p>
        </p:txBody>
      </p:sp>
    </p:spTree>
    <p:extLst>
      <p:ext uri="{BB962C8B-B14F-4D97-AF65-F5344CB8AC3E}">
        <p14:creationId xmlns:p14="http://schemas.microsoft.com/office/powerpoint/2010/main" val="17185096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 case “Access an application service”</a:t>
            </a:r>
          </a:p>
        </p:txBody>
      </p:sp>
      <p:pic>
        <p:nvPicPr>
          <p:cNvPr id="3" name="Picture 2"/>
          <p:cNvPicPr>
            <a:picLocks noChangeAspect="1"/>
          </p:cNvPicPr>
          <p:nvPr/>
        </p:nvPicPr>
        <p:blipFill>
          <a:blip r:embed="rId2"/>
          <a:stretch>
            <a:fillRect/>
          </a:stretch>
        </p:blipFill>
        <p:spPr>
          <a:xfrm>
            <a:off x="2252312" y="1690688"/>
            <a:ext cx="7488454" cy="4572951"/>
          </a:xfrm>
          <a:prstGeom prst="rect">
            <a:avLst/>
          </a:prstGeom>
        </p:spPr>
      </p:pic>
    </p:spTree>
    <p:extLst>
      <p:ext uri="{BB962C8B-B14F-4D97-AF65-F5344CB8AC3E}">
        <p14:creationId xmlns:p14="http://schemas.microsoft.com/office/powerpoint/2010/main" val="358113579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Known uses</a:t>
            </a:r>
          </a:p>
        </p:txBody>
      </p:sp>
      <p:sp>
        <p:nvSpPr>
          <p:cNvPr id="3" name="Content Placeholder 2"/>
          <p:cNvSpPr>
            <a:spLocks noGrp="1"/>
          </p:cNvSpPr>
          <p:nvPr>
            <p:ph idx="1"/>
          </p:nvPr>
        </p:nvSpPr>
        <p:spPr/>
        <p:txBody>
          <a:bodyPr>
            <a:normAutofit fontScale="85000" lnSpcReduction="20000"/>
          </a:bodyPr>
          <a:lstStyle/>
          <a:p>
            <a:pPr lvl="0"/>
            <a:r>
              <a:rPr lang="en-US" dirty="0" err="1"/>
              <a:t>Adallom</a:t>
            </a:r>
            <a:r>
              <a:rPr lang="en-US" dirty="0"/>
              <a:t> [Ada15]—integrates with the authentication services in SaaS to let institutions monitor the activities of users in any location and any device. This product includes a behavior analysis component to assess the possible risk of specific transactions.</a:t>
            </a:r>
          </a:p>
          <a:p>
            <a:pPr lvl="0"/>
            <a:r>
              <a:rPr lang="en-US" dirty="0" err="1"/>
              <a:t>Bitglass</a:t>
            </a:r>
            <a:r>
              <a:rPr lang="en-US" dirty="0"/>
              <a:t> [Bit]—provides RBAC, encryption, session control, identity, and DRM.</a:t>
            </a:r>
          </a:p>
          <a:p>
            <a:pPr lvl="0"/>
            <a:r>
              <a:rPr lang="en-US" dirty="0"/>
              <a:t>Cipher Cloud [</a:t>
            </a:r>
            <a:r>
              <a:rPr lang="en-US" dirty="0" err="1"/>
              <a:t>Cip</a:t>
            </a:r>
            <a:r>
              <a:rPr lang="en-US" dirty="0"/>
              <a:t>]-- protection controls include encryption, tokenization, monitoring, data loss prevention, and malware detection.</a:t>
            </a:r>
          </a:p>
          <a:p>
            <a:pPr lvl="0"/>
            <a:r>
              <a:rPr lang="en-US" dirty="0" err="1"/>
              <a:t>Elastica</a:t>
            </a:r>
            <a:r>
              <a:rPr lang="en-US" dirty="0"/>
              <a:t> </a:t>
            </a:r>
            <a:r>
              <a:rPr lang="en-US" dirty="0" err="1"/>
              <a:t>Cloudsoc</a:t>
            </a:r>
            <a:r>
              <a:rPr lang="en-US" dirty="0"/>
              <a:t> [Ela15]—Provides authentication, authorization, monitoring, and other services. It can interact with third-party APIs.</a:t>
            </a:r>
          </a:p>
          <a:p>
            <a:pPr lvl="0"/>
            <a:r>
              <a:rPr lang="en-US" dirty="0" err="1"/>
              <a:t>Skyhigh</a:t>
            </a:r>
            <a:r>
              <a:rPr lang="en-US" dirty="0"/>
              <a:t> Networks [Sky]—includes encryption, logging/auditing, access control, and anomaly detection (IDS). It also provides risk ratings of cloud services. Integrates authentication with standards such as SAML. </a:t>
            </a:r>
          </a:p>
          <a:p>
            <a:r>
              <a:rPr lang="en-US" dirty="0"/>
              <a:t> IBM (http://www-03.ibm.com/security/cloud/cloud-security-enforcer.html)</a:t>
            </a:r>
          </a:p>
          <a:p>
            <a:endParaRPr lang="en-US" dirty="0"/>
          </a:p>
        </p:txBody>
      </p:sp>
    </p:spTree>
    <p:extLst>
      <p:ext uri="{BB962C8B-B14F-4D97-AF65-F5344CB8AC3E}">
        <p14:creationId xmlns:p14="http://schemas.microsoft.com/office/powerpoint/2010/main" val="202785851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dirty="0">
                <a:solidFill>
                  <a:schemeClr val="accent1"/>
                </a:solidFill>
              </a:rPr>
              <a:t>Compliance</a:t>
            </a:r>
            <a:r>
              <a:rPr lang="en-US" dirty="0"/>
              <a:t> </a:t>
            </a:r>
            <a:br>
              <a:rPr lang="en-US" dirty="0"/>
            </a:br>
            <a:endParaRPr lang="en-US" dirty="0"/>
          </a:p>
        </p:txBody>
      </p:sp>
      <p:sp>
        <p:nvSpPr>
          <p:cNvPr id="3" name="Content Placeholder 2"/>
          <p:cNvSpPr>
            <a:spLocks noGrp="1"/>
          </p:cNvSpPr>
          <p:nvPr>
            <p:ph idx="1"/>
          </p:nvPr>
        </p:nvSpPr>
        <p:spPr/>
        <p:txBody>
          <a:bodyPr>
            <a:normAutofit/>
          </a:bodyPr>
          <a:lstStyle/>
          <a:p>
            <a:pPr algn="just"/>
            <a:r>
              <a:rPr lang="en-US" dirty="0"/>
              <a:t>Compliance is the application of rules designed to enforce standards based on established laws, regulations, specifications, and best practices</a:t>
            </a:r>
          </a:p>
          <a:p>
            <a:pPr algn="just"/>
            <a:r>
              <a:rPr lang="en-US" dirty="0"/>
              <a:t>The complexity and the number of standards are increasing with the advancement of technologies and consumer needs.  </a:t>
            </a:r>
          </a:p>
          <a:p>
            <a:pPr algn="just"/>
            <a:r>
              <a:rPr lang="en-US" dirty="0"/>
              <a:t>Compliance varies from country to country. In most cases, they share almost identical rules and regulations customized to their local needs. </a:t>
            </a:r>
          </a:p>
        </p:txBody>
      </p:sp>
    </p:spTree>
    <p:extLst>
      <p:ext uri="{BB962C8B-B14F-4D97-AF65-F5344CB8AC3E}">
        <p14:creationId xmlns:p14="http://schemas.microsoft.com/office/powerpoint/2010/main" val="19801709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Compliance II</a:t>
            </a:r>
          </a:p>
        </p:txBody>
      </p:sp>
      <p:sp>
        <p:nvSpPr>
          <p:cNvPr id="3" name="Content Placeholder 2"/>
          <p:cNvSpPr>
            <a:spLocks noGrp="1"/>
          </p:cNvSpPr>
          <p:nvPr>
            <p:ph idx="1"/>
          </p:nvPr>
        </p:nvSpPr>
        <p:spPr/>
        <p:txBody>
          <a:bodyPr>
            <a:normAutofit/>
          </a:bodyPr>
          <a:lstStyle/>
          <a:p>
            <a:pPr algn="just"/>
            <a:r>
              <a:rPr lang="en-US" dirty="0"/>
              <a:t>Compliance may require the use of multiple IT attributes such as confidentiality, integrity, availability, reliability, and accountability </a:t>
            </a:r>
          </a:p>
          <a:p>
            <a:pPr algn="just"/>
            <a:r>
              <a:rPr lang="en-US" dirty="0"/>
              <a:t>Compliance comes with a high cost of implementation and maintenance. </a:t>
            </a:r>
          </a:p>
          <a:p>
            <a:pPr algn="just"/>
            <a:r>
              <a:rPr lang="en-US" dirty="0"/>
              <a:t>Failing to comply could result in penalty fees, lawsuits, and bad business reputation </a:t>
            </a:r>
          </a:p>
          <a:p>
            <a:pPr algn="just"/>
            <a:r>
              <a:rPr lang="en-US" dirty="0"/>
              <a:t>There are a number of standards such as PCI DSS, HIPAA, GLBA, SOX, European Union Data Privacy and many others </a:t>
            </a:r>
          </a:p>
          <a:p>
            <a:pPr marL="0" indent="0">
              <a:buNone/>
            </a:pPr>
            <a:endParaRPr lang="en-US" dirty="0"/>
          </a:p>
        </p:txBody>
      </p:sp>
    </p:spTree>
    <p:extLst>
      <p:ext uri="{BB962C8B-B14F-4D97-AF65-F5344CB8AC3E}">
        <p14:creationId xmlns:p14="http://schemas.microsoft.com/office/powerpoint/2010/main" val="25899226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TextBox 3"/>
          <p:cNvSpPr txBox="1">
            <a:spLocks noChangeArrowheads="1"/>
          </p:cNvSpPr>
          <p:nvPr/>
        </p:nvSpPr>
        <p:spPr bwMode="auto">
          <a:xfrm>
            <a:off x="3895725" y="1495426"/>
            <a:ext cx="13716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en-US" sz="1200">
                <a:latin typeface="Times New Roman" pitchFamily="18" charset="0"/>
                <a:cs typeface="Times New Roman" pitchFamily="18" charset="0"/>
              </a:rPr>
              <a:t>User interfaces</a:t>
            </a:r>
          </a:p>
        </p:txBody>
      </p:sp>
      <p:cxnSp>
        <p:nvCxnSpPr>
          <p:cNvPr id="6" name="Straight Connector 5"/>
          <p:cNvCxnSpPr/>
          <p:nvPr/>
        </p:nvCxnSpPr>
        <p:spPr>
          <a:xfrm>
            <a:off x="2828925" y="1495425"/>
            <a:ext cx="3276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2828925" y="1752600"/>
            <a:ext cx="3276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5477" name="TextBox 8"/>
          <p:cNvSpPr txBox="1">
            <a:spLocks noChangeArrowheads="1"/>
          </p:cNvSpPr>
          <p:nvPr/>
        </p:nvSpPr>
        <p:spPr bwMode="auto">
          <a:xfrm>
            <a:off x="3209925" y="1816101"/>
            <a:ext cx="13716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en-US" sz="1200">
                <a:latin typeface="Times New Roman" pitchFamily="18" charset="0"/>
                <a:cs typeface="Times New Roman" pitchFamily="18" charset="0"/>
              </a:rPr>
              <a:t>User Applications</a:t>
            </a:r>
            <a:r>
              <a:rPr lang="en-US" altLang="en-US" sz="1200" b="1">
                <a:latin typeface="Times New Roman" pitchFamily="18" charset="0"/>
                <a:cs typeface="Times New Roman" pitchFamily="18" charset="0"/>
              </a:rPr>
              <a:t>:</a:t>
            </a:r>
          </a:p>
        </p:txBody>
      </p:sp>
      <p:sp>
        <p:nvSpPr>
          <p:cNvPr id="105478" name="TextBox 9"/>
          <p:cNvSpPr txBox="1">
            <a:spLocks noChangeArrowheads="1"/>
          </p:cNvSpPr>
          <p:nvPr/>
        </p:nvSpPr>
        <p:spPr bwMode="auto">
          <a:xfrm>
            <a:off x="3743325" y="2071688"/>
            <a:ext cx="19050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en-US" sz="1200">
                <a:latin typeface="Times New Roman" pitchFamily="18" charset="0"/>
                <a:cs typeface="Times New Roman" pitchFamily="18" charset="0"/>
              </a:rPr>
              <a:t>financial manufacturing</a:t>
            </a:r>
          </a:p>
          <a:p>
            <a:pPr eaLnBrk="1" hangingPunct="1"/>
            <a:r>
              <a:rPr lang="en-US" altLang="en-US" sz="1200">
                <a:latin typeface="Times New Roman" pitchFamily="18" charset="0"/>
                <a:cs typeface="Times New Roman" pitchFamily="18" charset="0"/>
              </a:rPr>
              <a:t>student registration</a:t>
            </a:r>
          </a:p>
        </p:txBody>
      </p:sp>
      <p:cxnSp>
        <p:nvCxnSpPr>
          <p:cNvPr id="11" name="Straight Connector 10"/>
          <p:cNvCxnSpPr/>
          <p:nvPr/>
        </p:nvCxnSpPr>
        <p:spPr>
          <a:xfrm>
            <a:off x="2828925" y="2562225"/>
            <a:ext cx="3276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5480" name="TextBox 11"/>
          <p:cNvSpPr txBox="1">
            <a:spLocks noChangeArrowheads="1"/>
          </p:cNvSpPr>
          <p:nvPr/>
        </p:nvSpPr>
        <p:spPr bwMode="auto">
          <a:xfrm>
            <a:off x="3209925" y="2562226"/>
            <a:ext cx="8382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en-US" sz="1200">
                <a:latin typeface="Times New Roman" pitchFamily="18" charset="0"/>
                <a:cs typeface="Times New Roman" pitchFamily="18" charset="0"/>
              </a:rPr>
              <a:t>DBMS</a:t>
            </a:r>
            <a:endParaRPr lang="en-US" altLang="en-US" sz="1200" b="1">
              <a:latin typeface="Times New Roman" pitchFamily="18" charset="0"/>
              <a:cs typeface="Times New Roman" pitchFamily="18" charset="0"/>
            </a:endParaRPr>
          </a:p>
        </p:txBody>
      </p:sp>
      <p:sp>
        <p:nvSpPr>
          <p:cNvPr id="13" name="Rectangle 12"/>
          <p:cNvSpPr/>
          <p:nvPr/>
        </p:nvSpPr>
        <p:spPr>
          <a:xfrm>
            <a:off x="4448175" y="2838450"/>
            <a:ext cx="304800" cy="228600"/>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4" name="Rectangle 13"/>
          <p:cNvSpPr/>
          <p:nvPr/>
        </p:nvSpPr>
        <p:spPr>
          <a:xfrm>
            <a:off x="5057775" y="2838450"/>
            <a:ext cx="304800" cy="228600"/>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5" name="Rectangle 14"/>
          <p:cNvSpPr/>
          <p:nvPr/>
        </p:nvSpPr>
        <p:spPr>
          <a:xfrm>
            <a:off x="4448175" y="3219450"/>
            <a:ext cx="304800" cy="228600"/>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6" name="Rectangle 15"/>
          <p:cNvSpPr/>
          <p:nvPr/>
        </p:nvSpPr>
        <p:spPr>
          <a:xfrm>
            <a:off x="5057775" y="3219450"/>
            <a:ext cx="304800" cy="228600"/>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05485" name="TextBox 16"/>
          <p:cNvSpPr txBox="1">
            <a:spLocks noChangeArrowheads="1"/>
          </p:cNvSpPr>
          <p:nvPr/>
        </p:nvSpPr>
        <p:spPr bwMode="auto">
          <a:xfrm>
            <a:off x="4772025" y="2790826"/>
            <a:ext cx="3048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en-US" sz="1200" b="1">
                <a:latin typeface="Times New Roman" pitchFamily="18" charset="0"/>
                <a:cs typeface="Times New Roman" pitchFamily="18" charset="0"/>
              </a:rPr>
              <a:t>..</a:t>
            </a:r>
          </a:p>
        </p:txBody>
      </p:sp>
      <p:sp>
        <p:nvSpPr>
          <p:cNvPr id="105486" name="TextBox 17"/>
          <p:cNvSpPr txBox="1">
            <a:spLocks noChangeArrowheads="1"/>
          </p:cNvSpPr>
          <p:nvPr/>
        </p:nvSpPr>
        <p:spPr bwMode="auto">
          <a:xfrm>
            <a:off x="4772025" y="3171826"/>
            <a:ext cx="3048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en-US" sz="1200" b="1">
                <a:latin typeface="Times New Roman" pitchFamily="18" charset="0"/>
                <a:cs typeface="Times New Roman" pitchFamily="18" charset="0"/>
              </a:rPr>
              <a:t>..</a:t>
            </a:r>
          </a:p>
        </p:txBody>
      </p:sp>
      <p:sp>
        <p:nvSpPr>
          <p:cNvPr id="105487" name="TextBox 18"/>
          <p:cNvSpPr txBox="1">
            <a:spLocks noChangeArrowheads="1"/>
          </p:cNvSpPr>
          <p:nvPr/>
        </p:nvSpPr>
        <p:spPr bwMode="auto">
          <a:xfrm>
            <a:off x="3933825" y="2819401"/>
            <a:ext cx="6858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en-US" sz="1200">
                <a:latin typeface="Times New Roman" pitchFamily="18" charset="0"/>
                <a:cs typeface="Times New Roman" pitchFamily="18" charset="0"/>
              </a:rPr>
              <a:t>SQL</a:t>
            </a:r>
            <a:endParaRPr lang="en-US" altLang="en-US" sz="1200" b="1">
              <a:latin typeface="Times New Roman" pitchFamily="18" charset="0"/>
              <a:cs typeface="Times New Roman" pitchFamily="18" charset="0"/>
            </a:endParaRPr>
          </a:p>
        </p:txBody>
      </p:sp>
      <p:sp>
        <p:nvSpPr>
          <p:cNvPr id="105488" name="TextBox 19"/>
          <p:cNvSpPr txBox="1">
            <a:spLocks noChangeArrowheads="1"/>
          </p:cNvSpPr>
          <p:nvPr/>
        </p:nvSpPr>
        <p:spPr bwMode="auto">
          <a:xfrm>
            <a:off x="3743325" y="3200401"/>
            <a:ext cx="6858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en-US" sz="1200">
                <a:latin typeface="Times New Roman" pitchFamily="18" charset="0"/>
                <a:cs typeface="Times New Roman" pitchFamily="18" charset="0"/>
              </a:rPr>
              <a:t>NoSQL</a:t>
            </a:r>
            <a:endParaRPr lang="en-US" altLang="en-US" sz="1200" b="1">
              <a:latin typeface="Times New Roman" pitchFamily="18" charset="0"/>
              <a:cs typeface="Times New Roman" pitchFamily="18" charset="0"/>
            </a:endParaRPr>
          </a:p>
        </p:txBody>
      </p:sp>
      <p:cxnSp>
        <p:nvCxnSpPr>
          <p:cNvPr id="22" name="Straight Connector 21"/>
          <p:cNvCxnSpPr/>
          <p:nvPr/>
        </p:nvCxnSpPr>
        <p:spPr>
          <a:xfrm>
            <a:off x="2828925" y="3552825"/>
            <a:ext cx="3276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5490" name="TextBox 22"/>
          <p:cNvSpPr txBox="1">
            <a:spLocks noChangeArrowheads="1"/>
          </p:cNvSpPr>
          <p:nvPr/>
        </p:nvSpPr>
        <p:spPr bwMode="auto">
          <a:xfrm>
            <a:off x="2981325" y="3552826"/>
            <a:ext cx="30480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en-US" sz="1200">
                <a:latin typeface="Times New Roman" pitchFamily="18" charset="0"/>
                <a:cs typeface="Times New Roman" pitchFamily="18" charset="0"/>
              </a:rPr>
              <a:t>OS utilities          Media Player          Browser</a:t>
            </a:r>
            <a:endParaRPr lang="en-US" altLang="en-US" sz="1200" b="1">
              <a:latin typeface="Times New Roman" pitchFamily="18" charset="0"/>
              <a:cs typeface="Times New Roman" pitchFamily="18" charset="0"/>
            </a:endParaRPr>
          </a:p>
        </p:txBody>
      </p:sp>
      <p:cxnSp>
        <p:nvCxnSpPr>
          <p:cNvPr id="28" name="Straight Connector 27"/>
          <p:cNvCxnSpPr/>
          <p:nvPr/>
        </p:nvCxnSpPr>
        <p:spPr>
          <a:xfrm>
            <a:off x="2828925" y="3810000"/>
            <a:ext cx="3276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5492" name="TextBox 28"/>
          <p:cNvSpPr txBox="1">
            <a:spLocks noChangeArrowheads="1"/>
          </p:cNvSpPr>
          <p:nvPr/>
        </p:nvSpPr>
        <p:spPr bwMode="auto">
          <a:xfrm>
            <a:off x="2981325" y="3857626"/>
            <a:ext cx="8382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en-US" sz="1200">
                <a:latin typeface="Times New Roman" pitchFamily="18" charset="0"/>
                <a:cs typeface="Times New Roman" pitchFamily="18" charset="0"/>
              </a:rPr>
              <a:t>OS kernel</a:t>
            </a:r>
            <a:endParaRPr lang="en-US" altLang="en-US" sz="1200" b="1">
              <a:latin typeface="Times New Roman" pitchFamily="18" charset="0"/>
              <a:cs typeface="Times New Roman" pitchFamily="18" charset="0"/>
            </a:endParaRPr>
          </a:p>
        </p:txBody>
      </p:sp>
      <p:sp>
        <p:nvSpPr>
          <p:cNvPr id="105493" name="TextBox 29"/>
          <p:cNvSpPr txBox="1">
            <a:spLocks noChangeArrowheads="1"/>
          </p:cNvSpPr>
          <p:nvPr/>
        </p:nvSpPr>
        <p:spPr bwMode="auto">
          <a:xfrm>
            <a:off x="3590925" y="4062413"/>
            <a:ext cx="22098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en-US" sz="1200">
                <a:latin typeface="Times New Roman" pitchFamily="18" charset="0"/>
                <a:cs typeface="Times New Roman" pitchFamily="18" charset="0"/>
              </a:rPr>
              <a:t>processes                memory</a:t>
            </a:r>
          </a:p>
          <a:p>
            <a:pPr eaLnBrk="1" hangingPunct="1"/>
            <a:r>
              <a:rPr lang="en-US" altLang="en-US" sz="1200">
                <a:latin typeface="Times New Roman" pitchFamily="18" charset="0"/>
                <a:cs typeface="Times New Roman" pitchFamily="18" charset="0"/>
              </a:rPr>
              <a:t>device control        file system</a:t>
            </a:r>
          </a:p>
        </p:txBody>
      </p:sp>
      <p:cxnSp>
        <p:nvCxnSpPr>
          <p:cNvPr id="31" name="Straight Connector 30"/>
          <p:cNvCxnSpPr/>
          <p:nvPr/>
        </p:nvCxnSpPr>
        <p:spPr>
          <a:xfrm>
            <a:off x="2828925" y="4543425"/>
            <a:ext cx="3276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5495" name="TextBox 31"/>
          <p:cNvSpPr txBox="1">
            <a:spLocks noChangeArrowheads="1"/>
          </p:cNvSpPr>
          <p:nvPr/>
        </p:nvSpPr>
        <p:spPr bwMode="auto">
          <a:xfrm>
            <a:off x="2981325" y="4543426"/>
            <a:ext cx="30480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en-US" sz="1200">
                <a:latin typeface="Times New Roman" pitchFamily="18" charset="0"/>
                <a:cs typeface="Times New Roman" pitchFamily="18" charset="0"/>
              </a:rPr>
              <a:t>distribution          middleware services</a:t>
            </a:r>
            <a:endParaRPr lang="en-US" altLang="en-US" sz="1200" b="1">
              <a:latin typeface="Times New Roman" pitchFamily="18" charset="0"/>
              <a:cs typeface="Times New Roman" pitchFamily="18" charset="0"/>
            </a:endParaRPr>
          </a:p>
        </p:txBody>
      </p:sp>
      <p:cxnSp>
        <p:nvCxnSpPr>
          <p:cNvPr id="35" name="Straight Connector 34"/>
          <p:cNvCxnSpPr/>
          <p:nvPr/>
        </p:nvCxnSpPr>
        <p:spPr>
          <a:xfrm>
            <a:off x="2828925" y="4800600"/>
            <a:ext cx="3276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5497" name="TextBox 36"/>
          <p:cNvSpPr txBox="1">
            <a:spLocks noChangeArrowheads="1"/>
          </p:cNvSpPr>
          <p:nvPr/>
        </p:nvSpPr>
        <p:spPr bwMode="auto">
          <a:xfrm>
            <a:off x="2981325" y="4800601"/>
            <a:ext cx="30480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en-US" sz="1200">
                <a:latin typeface="Times New Roman" pitchFamily="18" charset="0"/>
                <a:cs typeface="Times New Roman" pitchFamily="18" charset="0"/>
              </a:rPr>
              <a:t>Networking</a:t>
            </a:r>
            <a:endParaRPr lang="en-US" altLang="en-US" sz="1200" b="1">
              <a:latin typeface="Times New Roman" pitchFamily="18" charset="0"/>
              <a:cs typeface="Times New Roman" pitchFamily="18" charset="0"/>
            </a:endParaRPr>
          </a:p>
        </p:txBody>
      </p:sp>
      <p:cxnSp>
        <p:nvCxnSpPr>
          <p:cNvPr id="38" name="Straight Connector 37"/>
          <p:cNvCxnSpPr/>
          <p:nvPr/>
        </p:nvCxnSpPr>
        <p:spPr>
          <a:xfrm>
            <a:off x="2828925" y="5057775"/>
            <a:ext cx="3276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5499" name="TextBox 39"/>
          <p:cNvSpPr txBox="1">
            <a:spLocks noChangeArrowheads="1"/>
          </p:cNvSpPr>
          <p:nvPr/>
        </p:nvSpPr>
        <p:spPr bwMode="auto">
          <a:xfrm>
            <a:off x="2819400" y="5057776"/>
            <a:ext cx="35052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en-US" sz="1200">
                <a:latin typeface="Times New Roman" pitchFamily="18" charset="0"/>
                <a:cs typeface="Times New Roman" pitchFamily="18" charset="0"/>
              </a:rPr>
              <a:t>Hardware</a:t>
            </a:r>
            <a:r>
              <a:rPr lang="en-US" altLang="en-US" sz="1200" b="1">
                <a:latin typeface="Times New Roman" pitchFamily="18" charset="0"/>
                <a:cs typeface="Times New Roman" pitchFamily="18" charset="0"/>
              </a:rPr>
              <a:t>:</a:t>
            </a:r>
            <a:r>
              <a:rPr lang="en-US" altLang="en-US" sz="1200">
                <a:latin typeface="Times New Roman" pitchFamily="18" charset="0"/>
                <a:cs typeface="Times New Roman" pitchFamily="18" charset="0"/>
              </a:rPr>
              <a:t>    Processors       Storage       I</a:t>
            </a:r>
            <a:r>
              <a:rPr lang="en-US" altLang="en-US" sz="1200" b="1">
                <a:latin typeface="Times New Roman" pitchFamily="18" charset="0"/>
                <a:cs typeface="Times New Roman" pitchFamily="18" charset="0"/>
              </a:rPr>
              <a:t>/</a:t>
            </a:r>
            <a:r>
              <a:rPr lang="en-US" altLang="en-US" sz="1200">
                <a:latin typeface="Times New Roman" pitchFamily="18" charset="0"/>
                <a:cs typeface="Times New Roman" pitchFamily="18" charset="0"/>
              </a:rPr>
              <a:t>O devices</a:t>
            </a:r>
            <a:endParaRPr lang="en-US" altLang="en-US" sz="1200" b="1">
              <a:latin typeface="Times New Roman" pitchFamily="18" charset="0"/>
              <a:cs typeface="Times New Roman" pitchFamily="18" charset="0"/>
            </a:endParaRPr>
          </a:p>
        </p:txBody>
      </p:sp>
      <p:cxnSp>
        <p:nvCxnSpPr>
          <p:cNvPr id="41" name="Straight Connector 40"/>
          <p:cNvCxnSpPr/>
          <p:nvPr/>
        </p:nvCxnSpPr>
        <p:spPr>
          <a:xfrm>
            <a:off x="2828925" y="5314950"/>
            <a:ext cx="3276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7010400" y="1495425"/>
            <a:ext cx="2133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7010400" y="2562225"/>
            <a:ext cx="2133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7" name="TextBox 46"/>
          <p:cNvSpPr txBox="1">
            <a:spLocks noChangeArrowheads="1"/>
          </p:cNvSpPr>
          <p:nvPr/>
        </p:nvSpPr>
        <p:spPr bwMode="auto">
          <a:xfrm>
            <a:off x="7467600" y="1905001"/>
            <a:ext cx="8382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en-US" sz="1200">
                <a:latin typeface="Times New Roman" pitchFamily="18" charset="0"/>
                <a:cs typeface="Times New Roman" pitchFamily="18" charset="0"/>
              </a:rPr>
              <a:t>SaaS</a:t>
            </a:r>
            <a:endParaRPr lang="en-US" altLang="en-US" sz="1200" b="1">
              <a:latin typeface="Times New Roman" pitchFamily="18" charset="0"/>
              <a:cs typeface="Times New Roman" pitchFamily="18" charset="0"/>
            </a:endParaRPr>
          </a:p>
        </p:txBody>
      </p:sp>
      <p:sp>
        <p:nvSpPr>
          <p:cNvPr id="48" name="TextBox 47"/>
          <p:cNvSpPr txBox="1">
            <a:spLocks noChangeArrowheads="1"/>
          </p:cNvSpPr>
          <p:nvPr/>
        </p:nvSpPr>
        <p:spPr bwMode="auto">
          <a:xfrm>
            <a:off x="7467600" y="3533776"/>
            <a:ext cx="8382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en-US" sz="1200">
                <a:latin typeface="Times New Roman" pitchFamily="18" charset="0"/>
                <a:cs typeface="Times New Roman" pitchFamily="18" charset="0"/>
              </a:rPr>
              <a:t>PaaS</a:t>
            </a:r>
            <a:endParaRPr lang="en-US" altLang="en-US" sz="1200" b="1">
              <a:latin typeface="Times New Roman" pitchFamily="18" charset="0"/>
              <a:cs typeface="Times New Roman" pitchFamily="18" charset="0"/>
            </a:endParaRPr>
          </a:p>
        </p:txBody>
      </p:sp>
      <p:cxnSp>
        <p:nvCxnSpPr>
          <p:cNvPr id="49" name="Straight Connector 48"/>
          <p:cNvCxnSpPr/>
          <p:nvPr/>
        </p:nvCxnSpPr>
        <p:spPr>
          <a:xfrm>
            <a:off x="7010400" y="4800600"/>
            <a:ext cx="2133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7010400" y="5314950"/>
            <a:ext cx="2133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1" name="TextBox 50"/>
          <p:cNvSpPr txBox="1">
            <a:spLocks noChangeArrowheads="1"/>
          </p:cNvSpPr>
          <p:nvPr/>
        </p:nvSpPr>
        <p:spPr bwMode="auto">
          <a:xfrm>
            <a:off x="7467600" y="4905376"/>
            <a:ext cx="8382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en-US" sz="1200">
                <a:latin typeface="Times New Roman" pitchFamily="18" charset="0"/>
                <a:cs typeface="Times New Roman" pitchFamily="18" charset="0"/>
              </a:rPr>
              <a:t>IaaS</a:t>
            </a:r>
            <a:endParaRPr lang="en-US" altLang="en-US" sz="1200" b="1">
              <a:latin typeface="Times New Roman" pitchFamily="18" charset="0"/>
              <a:cs typeface="Times New Roman" pitchFamily="18" charset="0"/>
            </a:endParaRPr>
          </a:p>
        </p:txBody>
      </p:sp>
      <p:sp>
        <p:nvSpPr>
          <p:cNvPr id="105508" name="Rectangle 38"/>
          <p:cNvSpPr>
            <a:spLocks noGrp="1" noChangeArrowheads="1"/>
          </p:cNvSpPr>
          <p:nvPr>
            <p:ph type="title"/>
          </p:nvPr>
        </p:nvSpPr>
        <p:spPr>
          <a:xfrm>
            <a:off x="838200" y="365126"/>
            <a:ext cx="10515600" cy="917576"/>
          </a:xfrm>
        </p:spPr>
        <p:txBody>
          <a:bodyPr/>
          <a:lstStyle/>
          <a:p>
            <a:r>
              <a:rPr lang="en-US" altLang="en-US"/>
              <a:t>Architectural layers</a:t>
            </a:r>
          </a:p>
        </p:txBody>
      </p:sp>
    </p:spTree>
    <p:extLst>
      <p:ext uri="{BB962C8B-B14F-4D97-AF65-F5344CB8AC3E}">
        <p14:creationId xmlns:p14="http://schemas.microsoft.com/office/powerpoint/2010/main" val="44683038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45"/>
                                        </p:tgtEl>
                                        <p:attrNameLst>
                                          <p:attrName>style.visibility</p:attrName>
                                        </p:attrNameLst>
                                      </p:cBhvr>
                                      <p:to>
                                        <p:strVal val="visible"/>
                                      </p:to>
                                    </p:set>
                                    <p:anim calcmode="lin" valueType="num">
                                      <p:cBhvr additive="base">
                                        <p:cTn id="7" dur="500" fill="hold"/>
                                        <p:tgtEl>
                                          <p:spTgt spid="45"/>
                                        </p:tgtEl>
                                        <p:attrNameLst>
                                          <p:attrName>ppt_x</p:attrName>
                                        </p:attrNameLst>
                                      </p:cBhvr>
                                      <p:tavLst>
                                        <p:tav tm="0">
                                          <p:val>
                                            <p:strVal val="#ppt_x"/>
                                          </p:val>
                                        </p:tav>
                                        <p:tav tm="100000">
                                          <p:val>
                                            <p:strVal val="#ppt_x"/>
                                          </p:val>
                                        </p:tav>
                                      </p:tavLst>
                                    </p:anim>
                                    <p:anim calcmode="lin" valueType="num">
                                      <p:cBhvr additive="base">
                                        <p:cTn id="8" dur="500" fill="hold"/>
                                        <p:tgtEl>
                                          <p:spTgt spid="45"/>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46"/>
                                        </p:tgtEl>
                                        <p:attrNameLst>
                                          <p:attrName>style.visibility</p:attrName>
                                        </p:attrNameLst>
                                      </p:cBhvr>
                                      <p:to>
                                        <p:strVal val="visible"/>
                                      </p:to>
                                    </p:set>
                                    <p:anim calcmode="lin" valueType="num">
                                      <p:cBhvr additive="base">
                                        <p:cTn id="11" dur="500" fill="hold"/>
                                        <p:tgtEl>
                                          <p:spTgt spid="46"/>
                                        </p:tgtEl>
                                        <p:attrNameLst>
                                          <p:attrName>ppt_x</p:attrName>
                                        </p:attrNameLst>
                                      </p:cBhvr>
                                      <p:tavLst>
                                        <p:tav tm="0">
                                          <p:val>
                                            <p:strVal val="#ppt_x"/>
                                          </p:val>
                                        </p:tav>
                                        <p:tav tm="100000">
                                          <p:val>
                                            <p:strVal val="#ppt_x"/>
                                          </p:val>
                                        </p:tav>
                                      </p:tavLst>
                                    </p:anim>
                                    <p:anim calcmode="lin" valueType="num">
                                      <p:cBhvr additive="base">
                                        <p:cTn id="12" dur="500" fill="hold"/>
                                        <p:tgtEl>
                                          <p:spTgt spid="46"/>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47"/>
                                        </p:tgtEl>
                                        <p:attrNameLst>
                                          <p:attrName>style.visibility</p:attrName>
                                        </p:attrNameLst>
                                      </p:cBhvr>
                                      <p:to>
                                        <p:strVal val="visible"/>
                                      </p:to>
                                    </p:set>
                                    <p:anim calcmode="lin" valueType="num">
                                      <p:cBhvr additive="base">
                                        <p:cTn id="15" dur="500" fill="hold"/>
                                        <p:tgtEl>
                                          <p:spTgt spid="47"/>
                                        </p:tgtEl>
                                        <p:attrNameLst>
                                          <p:attrName>ppt_x</p:attrName>
                                        </p:attrNameLst>
                                      </p:cBhvr>
                                      <p:tavLst>
                                        <p:tav tm="0">
                                          <p:val>
                                            <p:strVal val="#ppt_x"/>
                                          </p:val>
                                        </p:tav>
                                        <p:tav tm="100000">
                                          <p:val>
                                            <p:strVal val="#ppt_x"/>
                                          </p:val>
                                        </p:tav>
                                      </p:tavLst>
                                    </p:anim>
                                    <p:anim calcmode="lin" valueType="num">
                                      <p:cBhvr additive="base">
                                        <p:cTn id="16" dur="500" fill="hold"/>
                                        <p:tgtEl>
                                          <p:spTgt spid="47"/>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48"/>
                                        </p:tgtEl>
                                        <p:attrNameLst>
                                          <p:attrName>style.visibility</p:attrName>
                                        </p:attrNameLst>
                                      </p:cBhvr>
                                      <p:to>
                                        <p:strVal val="visible"/>
                                      </p:to>
                                    </p:set>
                                    <p:anim calcmode="lin" valueType="num">
                                      <p:cBhvr additive="base">
                                        <p:cTn id="19" dur="500" fill="hold"/>
                                        <p:tgtEl>
                                          <p:spTgt spid="48"/>
                                        </p:tgtEl>
                                        <p:attrNameLst>
                                          <p:attrName>ppt_x</p:attrName>
                                        </p:attrNameLst>
                                      </p:cBhvr>
                                      <p:tavLst>
                                        <p:tav tm="0">
                                          <p:val>
                                            <p:strVal val="#ppt_x"/>
                                          </p:val>
                                        </p:tav>
                                        <p:tav tm="100000">
                                          <p:val>
                                            <p:strVal val="#ppt_x"/>
                                          </p:val>
                                        </p:tav>
                                      </p:tavLst>
                                    </p:anim>
                                    <p:anim calcmode="lin" valueType="num">
                                      <p:cBhvr additive="base">
                                        <p:cTn id="20" dur="500" fill="hold"/>
                                        <p:tgtEl>
                                          <p:spTgt spid="48"/>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49"/>
                                        </p:tgtEl>
                                        <p:attrNameLst>
                                          <p:attrName>style.visibility</p:attrName>
                                        </p:attrNameLst>
                                      </p:cBhvr>
                                      <p:to>
                                        <p:strVal val="visible"/>
                                      </p:to>
                                    </p:set>
                                    <p:anim calcmode="lin" valueType="num">
                                      <p:cBhvr additive="base">
                                        <p:cTn id="23" dur="500" fill="hold"/>
                                        <p:tgtEl>
                                          <p:spTgt spid="49"/>
                                        </p:tgtEl>
                                        <p:attrNameLst>
                                          <p:attrName>ppt_x</p:attrName>
                                        </p:attrNameLst>
                                      </p:cBhvr>
                                      <p:tavLst>
                                        <p:tav tm="0">
                                          <p:val>
                                            <p:strVal val="#ppt_x"/>
                                          </p:val>
                                        </p:tav>
                                        <p:tav tm="100000">
                                          <p:val>
                                            <p:strVal val="#ppt_x"/>
                                          </p:val>
                                        </p:tav>
                                      </p:tavLst>
                                    </p:anim>
                                    <p:anim calcmode="lin" valueType="num">
                                      <p:cBhvr additive="base">
                                        <p:cTn id="24" dur="500" fill="hold"/>
                                        <p:tgtEl>
                                          <p:spTgt spid="49"/>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50"/>
                                        </p:tgtEl>
                                        <p:attrNameLst>
                                          <p:attrName>style.visibility</p:attrName>
                                        </p:attrNameLst>
                                      </p:cBhvr>
                                      <p:to>
                                        <p:strVal val="visible"/>
                                      </p:to>
                                    </p:set>
                                    <p:anim calcmode="lin" valueType="num">
                                      <p:cBhvr additive="base">
                                        <p:cTn id="27" dur="500" fill="hold"/>
                                        <p:tgtEl>
                                          <p:spTgt spid="50"/>
                                        </p:tgtEl>
                                        <p:attrNameLst>
                                          <p:attrName>ppt_x</p:attrName>
                                        </p:attrNameLst>
                                      </p:cBhvr>
                                      <p:tavLst>
                                        <p:tav tm="0">
                                          <p:val>
                                            <p:strVal val="#ppt_x"/>
                                          </p:val>
                                        </p:tav>
                                        <p:tav tm="100000">
                                          <p:val>
                                            <p:strVal val="#ppt_x"/>
                                          </p:val>
                                        </p:tav>
                                      </p:tavLst>
                                    </p:anim>
                                    <p:anim calcmode="lin" valueType="num">
                                      <p:cBhvr additive="base">
                                        <p:cTn id="28" dur="500" fill="hold"/>
                                        <p:tgtEl>
                                          <p:spTgt spid="50"/>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51"/>
                                        </p:tgtEl>
                                        <p:attrNameLst>
                                          <p:attrName>style.visibility</p:attrName>
                                        </p:attrNameLst>
                                      </p:cBhvr>
                                      <p:to>
                                        <p:strVal val="visible"/>
                                      </p:to>
                                    </p:set>
                                    <p:anim calcmode="lin" valueType="num">
                                      <p:cBhvr additive="base">
                                        <p:cTn id="31" dur="500" fill="hold"/>
                                        <p:tgtEl>
                                          <p:spTgt spid="51"/>
                                        </p:tgtEl>
                                        <p:attrNameLst>
                                          <p:attrName>ppt_x</p:attrName>
                                        </p:attrNameLst>
                                      </p:cBhvr>
                                      <p:tavLst>
                                        <p:tav tm="0">
                                          <p:val>
                                            <p:strVal val="#ppt_x"/>
                                          </p:val>
                                        </p:tav>
                                        <p:tav tm="100000">
                                          <p:val>
                                            <p:strVal val="#ppt_x"/>
                                          </p:val>
                                        </p:tav>
                                      </p:tavLst>
                                    </p:anim>
                                    <p:anim calcmode="lin" valueType="num">
                                      <p:cBhvr additive="base">
                                        <p:cTn id="32" dur="500" fill="hold"/>
                                        <p:tgtEl>
                                          <p:spTgt spid="5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P spid="48" grpId="0"/>
      <p:bldP spid="51"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3122" name="Title 1"/>
          <p:cNvSpPr>
            <a:spLocks noGrp="1"/>
          </p:cNvSpPr>
          <p:nvPr>
            <p:ph type="title"/>
          </p:nvPr>
        </p:nvSpPr>
        <p:spPr/>
        <p:txBody>
          <a:bodyPr/>
          <a:lstStyle/>
          <a:p>
            <a:r>
              <a:rPr lang="en-US" altLang="en-US" dirty="0"/>
              <a:t>Some regulations</a:t>
            </a:r>
          </a:p>
        </p:txBody>
      </p:sp>
      <p:sp>
        <p:nvSpPr>
          <p:cNvPr id="773123" name="Content Placeholder 2"/>
          <p:cNvSpPr>
            <a:spLocks noGrp="1"/>
          </p:cNvSpPr>
          <p:nvPr>
            <p:ph idx="1"/>
          </p:nvPr>
        </p:nvSpPr>
        <p:spPr/>
        <p:txBody>
          <a:bodyPr>
            <a:normAutofit/>
          </a:bodyPr>
          <a:lstStyle/>
          <a:p>
            <a:r>
              <a:rPr lang="en-US" altLang="en-US" dirty="0"/>
              <a:t>Health: HIPAA</a:t>
            </a:r>
          </a:p>
          <a:p>
            <a:r>
              <a:rPr lang="en-US" altLang="en-US" dirty="0"/>
              <a:t>Finance: Sarbanes/Oxley (SOX)</a:t>
            </a:r>
          </a:p>
          <a:p>
            <a:r>
              <a:rPr lang="en-US" altLang="en-US" dirty="0"/>
              <a:t>Gramm–Leach–Bliley Act (GLB), also known as the Financial Services Modernization Act </a:t>
            </a:r>
          </a:p>
          <a:p>
            <a:r>
              <a:rPr lang="en-US" altLang="en-US" dirty="0"/>
              <a:t>Government: FEMA</a:t>
            </a:r>
          </a:p>
          <a:p>
            <a:r>
              <a:rPr lang="en-US" altLang="en-US" dirty="0"/>
              <a:t>Privacy: P3P</a:t>
            </a:r>
          </a:p>
          <a:p>
            <a:r>
              <a:rPr lang="en-US" altLang="en-US" dirty="0"/>
              <a:t>PCI: credit card</a:t>
            </a:r>
          </a:p>
          <a:p>
            <a:r>
              <a:rPr lang="en-US" altLang="en-US" dirty="0"/>
              <a:t>These regulations can be expressed as policies (seen in Chapter 3)</a:t>
            </a:r>
          </a:p>
        </p:txBody>
      </p:sp>
    </p:spTree>
    <p:extLst>
      <p:ext uri="{BB962C8B-B14F-4D97-AF65-F5344CB8AC3E}">
        <p14:creationId xmlns:p14="http://schemas.microsoft.com/office/powerpoint/2010/main" val="110084526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7" name="Title 1"/>
          <p:cNvSpPr>
            <a:spLocks noGrp="1"/>
          </p:cNvSpPr>
          <p:nvPr>
            <p:ph type="title"/>
          </p:nvPr>
        </p:nvSpPr>
        <p:spPr>
          <a:xfrm>
            <a:off x="1981200" y="274638"/>
            <a:ext cx="8229600" cy="868362"/>
          </a:xfrm>
        </p:spPr>
        <p:txBody>
          <a:bodyPr>
            <a:normAutofit fontScale="90000"/>
          </a:bodyPr>
          <a:lstStyle/>
          <a:p>
            <a:r>
              <a:rPr lang="en-US" sz="2700" dirty="0"/>
              <a:t/>
            </a:r>
            <a:br>
              <a:rPr lang="en-US" sz="2700" dirty="0"/>
            </a:br>
            <a:r>
              <a:rPr lang="en-US" sz="3600" dirty="0"/>
              <a:t>Cloud compliance issues</a:t>
            </a:r>
            <a:r>
              <a:rPr lang="en-US" sz="2200" dirty="0"/>
              <a:t/>
            </a:r>
            <a:br>
              <a:rPr lang="en-US" sz="2200" dirty="0"/>
            </a:br>
            <a:endParaRPr lang="en-US" dirty="0"/>
          </a:p>
        </p:txBody>
      </p:sp>
      <p:sp>
        <p:nvSpPr>
          <p:cNvPr id="178178" name="Content Placeholder 2"/>
          <p:cNvSpPr>
            <a:spLocks noGrp="1"/>
          </p:cNvSpPr>
          <p:nvPr>
            <p:ph idx="1"/>
          </p:nvPr>
        </p:nvSpPr>
        <p:spPr/>
        <p:txBody>
          <a:bodyPr>
            <a:normAutofit fontScale="85000" lnSpcReduction="20000"/>
          </a:bodyPr>
          <a:lstStyle/>
          <a:p>
            <a:pPr>
              <a:buFont typeface="Arial" charset="0"/>
              <a:buNone/>
            </a:pPr>
            <a:r>
              <a:rPr lang="en-US" sz="2400" dirty="0"/>
              <a:t>Every regulation requires organizations to adequately protect their physical and informational assets. To do this, there is an implied or assumed ability to control and prove:</a:t>
            </a:r>
          </a:p>
          <a:p>
            <a:r>
              <a:rPr lang="en-US" sz="2400" dirty="0"/>
              <a:t>What information is stored on the system?</a:t>
            </a:r>
          </a:p>
          <a:p>
            <a:r>
              <a:rPr lang="en-US" sz="2400" dirty="0"/>
              <a:t>Where is the information stored?</a:t>
            </a:r>
          </a:p>
          <a:p>
            <a:r>
              <a:rPr lang="en-US" sz="2400" dirty="0"/>
              <a:t>Who can access the system?</a:t>
            </a:r>
          </a:p>
          <a:p>
            <a:r>
              <a:rPr lang="en-US" sz="2400" dirty="0"/>
              <a:t>What they can access?</a:t>
            </a:r>
          </a:p>
          <a:p>
            <a:r>
              <a:rPr lang="en-US" sz="2400" dirty="0"/>
              <a:t>How is the data protected?</a:t>
            </a:r>
          </a:p>
          <a:p>
            <a:r>
              <a:rPr lang="en-US" sz="2400" dirty="0"/>
              <a:t>What data backup they use?</a:t>
            </a:r>
          </a:p>
          <a:p>
            <a:r>
              <a:rPr lang="en-US" sz="2400" dirty="0"/>
              <a:t>How you may reserve the right to audit the security and compliance framework that they build around your data.</a:t>
            </a:r>
          </a:p>
          <a:p>
            <a:r>
              <a:rPr lang="en-US" sz="2400" dirty="0"/>
              <a:t>Do they have an incident response plan which should cover any type of legal requests to get access to data stored on the cloud</a:t>
            </a:r>
          </a:p>
          <a:p>
            <a:pPr marL="0" indent="0">
              <a:buNone/>
            </a:pPr>
            <a:r>
              <a:rPr lang="en-US" sz="2400" dirty="0"/>
              <a:t>All this should be in the SLA</a:t>
            </a:r>
          </a:p>
          <a:p>
            <a:endParaRPr lang="en-US" dirty="0"/>
          </a:p>
        </p:txBody>
      </p:sp>
    </p:spTree>
    <p:extLst>
      <p:ext uri="{BB962C8B-B14F-4D97-AF65-F5344CB8AC3E}">
        <p14:creationId xmlns:p14="http://schemas.microsoft.com/office/powerpoint/2010/main" val="93383849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An approach to compliance [Yim16]</a:t>
            </a:r>
          </a:p>
        </p:txBody>
      </p:sp>
      <p:sp>
        <p:nvSpPr>
          <p:cNvPr id="3" name="Content Placeholder 2"/>
          <p:cNvSpPr>
            <a:spLocks noGrp="1"/>
          </p:cNvSpPr>
          <p:nvPr>
            <p:ph idx="1"/>
          </p:nvPr>
        </p:nvSpPr>
        <p:spPr/>
        <p:txBody>
          <a:bodyPr>
            <a:normAutofit/>
          </a:bodyPr>
          <a:lstStyle/>
          <a:p>
            <a:r>
              <a:rPr lang="en-US" dirty="0"/>
              <a:t>Precise understanding of rules using reference architecture, patterns and modeling tools </a:t>
            </a:r>
          </a:p>
          <a:p>
            <a:r>
              <a:rPr lang="en-US" dirty="0"/>
              <a:t>Use patterns and well known security APIs instead of reinventing the wheel </a:t>
            </a:r>
          </a:p>
          <a:p>
            <a:r>
              <a:rPr lang="en-US" dirty="0"/>
              <a:t>Take advantage of analogies and overlaps to reuse knowledge</a:t>
            </a:r>
          </a:p>
          <a:p>
            <a:r>
              <a:rPr lang="en-US" dirty="0"/>
              <a:t>Enforce the standard  in all stages of the software development lifecycle </a:t>
            </a:r>
          </a:p>
        </p:txBody>
      </p:sp>
    </p:spTree>
    <p:extLst>
      <p:ext uri="{BB962C8B-B14F-4D97-AF65-F5344CB8AC3E}">
        <p14:creationId xmlns:p14="http://schemas.microsoft.com/office/powerpoint/2010/main" val="250212280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1" name="Rectangle 2"/>
          <p:cNvSpPr>
            <a:spLocks noGrp="1"/>
          </p:cNvSpPr>
          <p:nvPr>
            <p:ph type="title"/>
          </p:nvPr>
        </p:nvSpPr>
        <p:spPr/>
        <p:txBody>
          <a:bodyPr/>
          <a:lstStyle/>
          <a:p>
            <a:r>
              <a:rPr lang="en-US" dirty="0">
                <a:solidFill>
                  <a:schemeClr val="accent1"/>
                </a:solidFill>
              </a:rPr>
              <a:t>Governance</a:t>
            </a:r>
          </a:p>
        </p:txBody>
      </p:sp>
      <p:sp>
        <p:nvSpPr>
          <p:cNvPr id="153602" name="Rectangle 3"/>
          <p:cNvSpPr>
            <a:spLocks noGrp="1"/>
          </p:cNvSpPr>
          <p:nvPr>
            <p:ph type="body" idx="1"/>
          </p:nvPr>
        </p:nvSpPr>
        <p:spPr/>
        <p:txBody>
          <a:bodyPr/>
          <a:lstStyle/>
          <a:p>
            <a:pPr>
              <a:lnSpc>
                <a:spcPct val="90000"/>
              </a:lnSpc>
              <a:buFont typeface="Arial" charset="0"/>
              <a:buNone/>
            </a:pPr>
            <a:r>
              <a:rPr lang="en-US" sz="2400"/>
              <a:t>Governance means establishing and enforcing how a group agrees to work together in co-ordination. Specifically, governance is the establishment of:</a:t>
            </a:r>
          </a:p>
          <a:p>
            <a:pPr>
              <a:lnSpc>
                <a:spcPct val="90000"/>
              </a:lnSpc>
            </a:pPr>
            <a:r>
              <a:rPr lang="en-US" sz="2400"/>
              <a:t>Chains of responsibility to assign duties and rights to people </a:t>
            </a:r>
          </a:p>
          <a:p>
            <a:pPr>
              <a:lnSpc>
                <a:spcPct val="90000"/>
              </a:lnSpc>
            </a:pPr>
            <a:r>
              <a:rPr lang="en-US" sz="2400"/>
              <a:t>Measurement to gauge effectiveness </a:t>
            </a:r>
          </a:p>
          <a:p>
            <a:pPr>
              <a:lnSpc>
                <a:spcPct val="90000"/>
              </a:lnSpc>
            </a:pPr>
            <a:r>
              <a:rPr lang="en-US" sz="2400"/>
              <a:t>Policies to guide the organization to meet its goals </a:t>
            </a:r>
          </a:p>
          <a:p>
            <a:pPr>
              <a:lnSpc>
                <a:spcPct val="90000"/>
              </a:lnSpc>
            </a:pPr>
            <a:r>
              <a:rPr lang="en-US" sz="2400"/>
              <a:t>Control mechanisms to ensure compliance </a:t>
            </a:r>
          </a:p>
          <a:p>
            <a:pPr>
              <a:lnSpc>
                <a:spcPct val="90000"/>
              </a:lnSpc>
            </a:pPr>
            <a:r>
              <a:rPr lang="en-US" sz="2400"/>
              <a:t>Communication to keep all required parties informed </a:t>
            </a:r>
          </a:p>
          <a:p>
            <a:pPr>
              <a:lnSpc>
                <a:spcPct val="90000"/>
              </a:lnSpc>
              <a:buFont typeface="Arial" charset="0"/>
              <a:buNone/>
            </a:pPr>
            <a:r>
              <a:rPr lang="en-US" sz="2400"/>
              <a:t>Governance determines what decisions are to be made, who should be making the decisions and what policies should be considered before making any decisions </a:t>
            </a:r>
          </a:p>
        </p:txBody>
      </p:sp>
    </p:spTree>
    <p:extLst>
      <p:ext uri="{BB962C8B-B14F-4D97-AF65-F5344CB8AC3E}">
        <p14:creationId xmlns:p14="http://schemas.microsoft.com/office/powerpoint/2010/main" val="274393341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02" name="Rectangle 2"/>
          <p:cNvSpPr>
            <a:spLocks/>
          </p:cNvSpPr>
          <p:nvPr/>
        </p:nvSpPr>
        <p:spPr bwMode="auto">
          <a:xfrm>
            <a:off x="1981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2800" b="1" i="1">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FontTx/>
              <a:buNone/>
            </a:pPr>
            <a:r>
              <a:rPr lang="en-US" altLang="en-US" sz="3600" i="0">
                <a:solidFill>
                  <a:schemeClr val="tx2"/>
                </a:solidFill>
              </a:rPr>
              <a:t>In practice</a:t>
            </a:r>
          </a:p>
        </p:txBody>
      </p:sp>
      <p:sp>
        <p:nvSpPr>
          <p:cNvPr id="768003" name="Rectangle 3"/>
          <p:cNvSpPr>
            <a:spLocks/>
          </p:cNvSpPr>
          <p:nvPr/>
        </p:nvSpPr>
        <p:spPr bwMode="auto">
          <a:xfrm>
            <a:off x="1981200" y="1600201"/>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2800" b="1" i="1">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nSpc>
                <a:spcPct val="80000"/>
              </a:lnSpc>
            </a:pPr>
            <a:r>
              <a:rPr lang="en-US" altLang="en-US" sz="1600" b="0" i="0" dirty="0"/>
              <a:t>Governance guides the development of reusable services and establishes how the services should be designed and developed and how those services should change over time. It establishes agreements between the providers of services and the consumers of those services, telling the consumers what they can expect and the providers what they're obligated to provide. </a:t>
            </a:r>
          </a:p>
          <a:p>
            <a:pPr>
              <a:lnSpc>
                <a:spcPct val="80000"/>
              </a:lnSpc>
            </a:pPr>
            <a:r>
              <a:rPr lang="en-US" altLang="en-US" sz="1600" b="0" i="0" dirty="0"/>
              <a:t>Governance is a set of practices that is applicable throughout the various stages of a service-oriented architecture such as service definition, service deployment lifecycle, service versioning, service migration, service registries, service message model, service monitoring, service ownership, service testing and service security. </a:t>
            </a:r>
          </a:p>
          <a:p>
            <a:pPr>
              <a:lnSpc>
                <a:spcPct val="80000"/>
              </a:lnSpc>
            </a:pPr>
            <a:r>
              <a:rPr lang="en-US" altLang="en-US" sz="1600" b="0" i="0" dirty="0"/>
              <a:t>Governance is typically enacted by a center of excellence (COE) which is a board of knowledgeable practitioners who establish and supervise policies to help ensure an enterprise's success. The COE establishes </a:t>
            </a:r>
            <a:r>
              <a:rPr lang="en-US" altLang="en-US" sz="1600" i="0" dirty="0"/>
              <a:t>policies for identification and development of services</a:t>
            </a:r>
            <a:r>
              <a:rPr lang="en-US" altLang="en-US" sz="1600" b="0" i="0" dirty="0"/>
              <a:t>, establishment of </a:t>
            </a:r>
            <a:r>
              <a:rPr lang="en-US" altLang="en-US" sz="1600" i="0" dirty="0"/>
              <a:t>SLAs</a:t>
            </a:r>
            <a:r>
              <a:rPr lang="en-US" altLang="en-US" sz="1600" b="0" i="0" dirty="0"/>
              <a:t>, management of registries, and other efforts that provide effective governance. </a:t>
            </a:r>
          </a:p>
          <a:p>
            <a:pPr>
              <a:lnSpc>
                <a:spcPct val="80000"/>
              </a:lnSpc>
            </a:pPr>
            <a:r>
              <a:rPr lang="en-US" altLang="en-US" sz="1600" b="0" i="0" dirty="0"/>
              <a:t>Governance policies can be enforced through a combination of an </a:t>
            </a:r>
            <a:r>
              <a:rPr lang="en-US" altLang="en-US" sz="1600" i="0" dirty="0"/>
              <a:t>enterprise service bus (ESB) </a:t>
            </a:r>
            <a:r>
              <a:rPr lang="en-US" altLang="en-US" sz="1600" b="0" i="0" dirty="0"/>
              <a:t>and a </a:t>
            </a:r>
            <a:r>
              <a:rPr lang="en-US" altLang="en-US" sz="1600" i="0" dirty="0"/>
              <a:t>service registry</a:t>
            </a:r>
            <a:r>
              <a:rPr lang="en-US" altLang="en-US" sz="1600" b="0" i="0" dirty="0"/>
              <a:t>. A service can be exposed so that only certain ESBs can invoke it. Then the ESB/registry combination can control the consumers' access, monitor usage, measure SLA compliance, and so on. This way, the services focus on providing the business functionality and the ESB/registry focuses on aspects of governance. </a:t>
            </a:r>
          </a:p>
        </p:txBody>
      </p:sp>
    </p:spTree>
    <p:extLst>
      <p:ext uri="{BB962C8B-B14F-4D97-AF65-F5344CB8AC3E}">
        <p14:creationId xmlns:p14="http://schemas.microsoft.com/office/powerpoint/2010/main" val="147140804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9026" name="Title 1"/>
          <p:cNvSpPr>
            <a:spLocks noGrp="1"/>
          </p:cNvSpPr>
          <p:nvPr>
            <p:ph type="title"/>
          </p:nvPr>
        </p:nvSpPr>
        <p:spPr/>
        <p:txBody>
          <a:bodyPr/>
          <a:lstStyle/>
          <a:p>
            <a:r>
              <a:rPr lang="en-US" altLang="en-US"/>
              <a:t>Secure configuration management</a:t>
            </a:r>
          </a:p>
        </p:txBody>
      </p:sp>
      <p:sp>
        <p:nvSpPr>
          <p:cNvPr id="769027" name="Content Placeholder 2"/>
          <p:cNvSpPr>
            <a:spLocks noGrp="1"/>
          </p:cNvSpPr>
          <p:nvPr>
            <p:ph idx="1"/>
          </p:nvPr>
        </p:nvSpPr>
        <p:spPr/>
        <p:txBody>
          <a:bodyPr/>
          <a:lstStyle/>
          <a:p>
            <a:r>
              <a:rPr lang="en-US" altLang="en-US"/>
              <a:t>CM planning—roles, configuration database, tools, processes, policies</a:t>
            </a:r>
          </a:p>
          <a:p>
            <a:r>
              <a:rPr lang="en-US" altLang="en-US"/>
              <a:t>Configuration identification—item identification and compliance</a:t>
            </a:r>
          </a:p>
          <a:p>
            <a:r>
              <a:rPr lang="en-US" altLang="en-US"/>
              <a:t>Configuration control—monitoring, change management</a:t>
            </a:r>
          </a:p>
          <a:p>
            <a:r>
              <a:rPr lang="en-US" altLang="en-US" sz="2400"/>
              <a:t>https://www.sans.org/reading_room/analysts_program/Sec_Config_Mgt_Tripwire.pdf</a:t>
            </a:r>
          </a:p>
          <a:p>
            <a:endParaRPr lang="en-US" altLang="en-US"/>
          </a:p>
        </p:txBody>
      </p:sp>
    </p:spTree>
    <p:extLst>
      <p:ext uri="{BB962C8B-B14F-4D97-AF65-F5344CB8AC3E}">
        <p14:creationId xmlns:p14="http://schemas.microsoft.com/office/powerpoint/2010/main" val="307976242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Cloud management patterns [Fer13]</a:t>
            </a:r>
          </a:p>
        </p:txBody>
      </p:sp>
      <p:pic>
        <p:nvPicPr>
          <p:cNvPr id="4" name="Picture 3"/>
          <p:cNvPicPr>
            <a:picLocks noChangeAspect="1"/>
          </p:cNvPicPr>
          <p:nvPr/>
        </p:nvPicPr>
        <p:blipFill>
          <a:blip r:embed="rId2"/>
          <a:stretch>
            <a:fillRect/>
          </a:stretch>
        </p:blipFill>
        <p:spPr>
          <a:xfrm>
            <a:off x="3505200" y="2057400"/>
            <a:ext cx="5937250" cy="4064000"/>
          </a:xfrm>
          <a:prstGeom prst="rect">
            <a:avLst/>
          </a:prstGeom>
        </p:spPr>
      </p:pic>
    </p:spTree>
    <p:extLst>
      <p:ext uri="{BB962C8B-B14F-4D97-AF65-F5344CB8AC3E}">
        <p14:creationId xmlns:p14="http://schemas.microsoft.com/office/powerpoint/2010/main" val="339274489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Forces</a:t>
            </a:r>
          </a:p>
        </p:txBody>
      </p:sp>
      <p:sp>
        <p:nvSpPr>
          <p:cNvPr id="3" name="Content Placeholder 2"/>
          <p:cNvSpPr>
            <a:spLocks noGrp="1"/>
          </p:cNvSpPr>
          <p:nvPr>
            <p:ph idx="1"/>
          </p:nvPr>
        </p:nvSpPr>
        <p:spPr/>
        <p:txBody>
          <a:bodyPr>
            <a:normAutofit fontScale="92500" lnSpcReduction="10000"/>
          </a:bodyPr>
          <a:lstStyle/>
          <a:p>
            <a:pPr lvl="0"/>
            <a:r>
              <a:rPr lang="en-US" i="1" dirty="0"/>
              <a:t>Expressiveness</a:t>
            </a:r>
            <a:r>
              <a:rPr lang="en-US" dirty="0"/>
              <a:t>. We should be able to represent any policies or constraints to decide access.</a:t>
            </a:r>
          </a:p>
          <a:p>
            <a:pPr lvl="0"/>
            <a:r>
              <a:rPr lang="en-US" i="1" dirty="0"/>
              <a:t>Security</a:t>
            </a:r>
            <a:r>
              <a:rPr lang="en-US" dirty="0"/>
              <a:t>. Access and identity information should only be manipulated by authorized people.</a:t>
            </a:r>
          </a:p>
          <a:p>
            <a:pPr lvl="0"/>
            <a:r>
              <a:rPr lang="en-US" i="1" dirty="0"/>
              <a:t>Usability</a:t>
            </a:r>
            <a:r>
              <a:rPr lang="en-US" dirty="0"/>
              <a:t>. The information about access should be presented to the security administrator in a clear and systematic way.</a:t>
            </a:r>
          </a:p>
          <a:p>
            <a:pPr lvl="0"/>
            <a:r>
              <a:rPr lang="en-US" i="1" dirty="0"/>
              <a:t>Scalability</a:t>
            </a:r>
            <a:r>
              <a:rPr lang="en-US" dirty="0"/>
              <a:t>. The number of users and the number of roles should be able to be increased conveniently.</a:t>
            </a:r>
          </a:p>
          <a:p>
            <a:pPr lvl="0"/>
            <a:r>
              <a:rPr lang="en-US" i="1" dirty="0"/>
              <a:t>Extensibility</a:t>
            </a:r>
            <a:r>
              <a:rPr lang="en-US" dirty="0"/>
              <a:t>. We should be able to add new management functions in a convenient way.</a:t>
            </a:r>
          </a:p>
          <a:p>
            <a:pPr lvl="0"/>
            <a:r>
              <a:rPr lang="en-US" i="1" dirty="0"/>
              <a:t>Flexibility</a:t>
            </a:r>
            <a:r>
              <a:rPr lang="en-US" dirty="0"/>
              <a:t>. It should be easy to change policies about security.</a:t>
            </a:r>
          </a:p>
          <a:p>
            <a:pPr marL="0" indent="0">
              <a:buNone/>
            </a:pPr>
            <a:endParaRPr lang="en-US" dirty="0"/>
          </a:p>
          <a:p>
            <a:endParaRPr lang="en-US" dirty="0"/>
          </a:p>
        </p:txBody>
      </p:sp>
    </p:spTree>
    <p:extLst>
      <p:ext uri="{BB962C8B-B14F-4D97-AF65-F5344CB8AC3E}">
        <p14:creationId xmlns:p14="http://schemas.microsoft.com/office/powerpoint/2010/main" val="227983122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10098"/>
            <a:ext cx="10515600" cy="1325563"/>
          </a:xfrm>
        </p:spPr>
        <p:txBody>
          <a:bodyPr/>
          <a:lstStyle/>
          <a:p>
            <a:r>
              <a:rPr lang="en-US" dirty="0"/>
              <a:t>Use cases for PMP</a:t>
            </a:r>
          </a:p>
        </p:txBody>
      </p:sp>
      <p:pic>
        <p:nvPicPr>
          <p:cNvPr id="3" name="Picture 2"/>
          <p:cNvPicPr>
            <a:picLocks noChangeAspect="1"/>
          </p:cNvPicPr>
          <p:nvPr/>
        </p:nvPicPr>
        <p:blipFill>
          <a:blip r:embed="rId2"/>
          <a:stretch>
            <a:fillRect/>
          </a:stretch>
        </p:blipFill>
        <p:spPr>
          <a:xfrm>
            <a:off x="2526633" y="731521"/>
            <a:ext cx="6872436" cy="5707780"/>
          </a:xfrm>
          <a:prstGeom prst="rect">
            <a:avLst/>
          </a:prstGeom>
        </p:spPr>
      </p:pic>
    </p:spTree>
    <p:extLst>
      <p:ext uri="{BB962C8B-B14F-4D97-AF65-F5344CB8AC3E}">
        <p14:creationId xmlns:p14="http://schemas.microsoft.com/office/powerpoint/2010/main" val="347455156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PMP pattern</a:t>
            </a:r>
          </a:p>
        </p:txBody>
      </p:sp>
      <p:pic>
        <p:nvPicPr>
          <p:cNvPr id="3" name="Picture 2"/>
          <p:cNvPicPr>
            <a:picLocks noChangeAspect="1"/>
          </p:cNvPicPr>
          <p:nvPr/>
        </p:nvPicPr>
        <p:blipFill>
          <a:blip r:embed="rId2"/>
          <a:stretch>
            <a:fillRect/>
          </a:stretch>
        </p:blipFill>
        <p:spPr>
          <a:xfrm>
            <a:off x="2011680" y="1304223"/>
            <a:ext cx="7267074" cy="4781377"/>
          </a:xfrm>
          <a:prstGeom prst="rect">
            <a:avLst/>
          </a:prstGeom>
        </p:spPr>
      </p:pic>
    </p:spTree>
    <p:extLst>
      <p:ext uri="{BB962C8B-B14F-4D97-AF65-F5344CB8AC3E}">
        <p14:creationId xmlns:p14="http://schemas.microsoft.com/office/powerpoint/2010/main" val="192792708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8535</TotalTime>
  <Words>8351</Words>
  <Application>Microsoft Office PowerPoint</Application>
  <PresentationFormat>Widescreen</PresentationFormat>
  <Paragraphs>570</Paragraphs>
  <Slides>118</Slides>
  <Notes>6</Notes>
  <HiddenSlides>1</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2</vt:i4>
      </vt:variant>
      <vt:variant>
        <vt:lpstr>Slide Titles</vt:lpstr>
      </vt:variant>
      <vt:variant>
        <vt:i4>118</vt:i4>
      </vt:variant>
    </vt:vector>
  </HeadingPairs>
  <TitlesOfParts>
    <vt:vector size="127" baseType="lpstr">
      <vt:lpstr>Arial</vt:lpstr>
      <vt:lpstr>Calibri</vt:lpstr>
      <vt:lpstr>Calibri Light</vt:lpstr>
      <vt:lpstr>Courier New</vt:lpstr>
      <vt:lpstr>NewCenturySchlbk-Roman</vt:lpstr>
      <vt:lpstr>Times New Roman</vt:lpstr>
      <vt:lpstr>Office Theme</vt:lpstr>
      <vt:lpstr>Document</vt:lpstr>
      <vt:lpstr>Visio</vt:lpstr>
      <vt:lpstr>Chapter 7: Cloud Computing Security</vt:lpstr>
      <vt:lpstr>What is Cloud Computing?</vt:lpstr>
      <vt:lpstr>PowerPoint Presentation</vt:lpstr>
      <vt:lpstr>PowerPoint Presentation</vt:lpstr>
      <vt:lpstr>Cloud services</vt:lpstr>
      <vt:lpstr>User view</vt:lpstr>
      <vt:lpstr>Core services</vt:lpstr>
      <vt:lpstr>PowerPoint Presentation</vt:lpstr>
      <vt:lpstr>Architectural layers</vt:lpstr>
      <vt:lpstr>Other types of services </vt:lpstr>
      <vt:lpstr>Cloud Deployment</vt:lpstr>
      <vt:lpstr>PowerPoint Presentation</vt:lpstr>
      <vt:lpstr>PowerPoint Presentation</vt:lpstr>
      <vt:lpstr>PowerPoint Presentation</vt:lpstr>
      <vt:lpstr>PowerPoint Presentation</vt:lpstr>
      <vt:lpstr>PowerPoint Presentation</vt:lpstr>
      <vt:lpstr>PowerPoint Presentation</vt:lpstr>
      <vt:lpstr> NIST reference architecture</vt:lpstr>
      <vt:lpstr>PowerPoint Presentation</vt:lpstr>
      <vt:lpstr>Services available to actors</vt:lpstr>
      <vt:lpstr> Keiko Hashizume, Eduardo B. Fernandez, and Maria M. Larrondo-Petrie “A Reference Architecture for Cloud Computing</vt:lpstr>
      <vt:lpstr>IaaS</vt:lpstr>
      <vt:lpstr>IaaS</vt:lpstr>
      <vt:lpstr>System architecture for IaaS</vt:lpstr>
      <vt:lpstr>Use Case Create a VM for a user</vt:lpstr>
      <vt:lpstr>UC Create a VM</vt:lpstr>
      <vt:lpstr>Application execution</vt:lpstr>
      <vt:lpstr>VM stack (system view)</vt:lpstr>
      <vt:lpstr>A virtual machine as seen by a user</vt:lpstr>
      <vt:lpstr>Containers</vt:lpstr>
      <vt:lpstr>Container stack</vt:lpstr>
      <vt:lpstr>OpenStack</vt:lpstr>
      <vt:lpstr>OpenStack components</vt:lpstr>
      <vt:lpstr>OpenStack components II</vt:lpstr>
      <vt:lpstr>https://en.wikipedia.org/wiki/OpenStack</vt:lpstr>
      <vt:lpstr>Service Level Agreement  (SLA)</vt:lpstr>
      <vt:lpstr>SLA  elements </vt:lpstr>
      <vt:lpstr>Class diagram of a SLA</vt:lpstr>
      <vt:lpstr>PowerPoint Presentation</vt:lpstr>
      <vt:lpstr>Study of security issues in clouds</vt:lpstr>
      <vt:lpstr>Vulnerabilities in Cloud Computing</vt:lpstr>
      <vt:lpstr>Vulnerabilities in Cloud Computing II</vt:lpstr>
      <vt:lpstr>Threats in Cloud Computing</vt:lpstr>
      <vt:lpstr>Relationships between Threats, Vulnerabilities, and Countermeasures</vt:lpstr>
      <vt:lpstr>Analysis of Security Issues</vt:lpstr>
      <vt:lpstr>Metamodel for security concepts</vt:lpstr>
      <vt:lpstr>Securing a cloud</vt:lpstr>
      <vt:lpstr>Securing an RA</vt:lpstr>
      <vt:lpstr>PowerPoint Presentation</vt:lpstr>
      <vt:lpstr>Enumerating threats</vt:lpstr>
      <vt:lpstr>Enumerating threats</vt:lpstr>
      <vt:lpstr>PowerPoint Presentation</vt:lpstr>
      <vt:lpstr>PowerPoint Presentation</vt:lpstr>
      <vt:lpstr>Applying misuse patterns</vt:lpstr>
      <vt:lpstr>Misuse patterns for clouds</vt:lpstr>
      <vt:lpstr>Publish a Malicious VM Image  [Has11] </vt:lpstr>
      <vt:lpstr>Publish a Malicious VM Image II</vt:lpstr>
      <vt:lpstr>Publish a Malicious VM Image III</vt:lpstr>
      <vt:lpstr>Sequence diagram for Publishing a Malicious VM Image</vt:lpstr>
      <vt:lpstr>Cloud security patterns</vt:lpstr>
      <vt:lpstr>New Pentagon Weapons Systems Easily Hacked: Report https://www.securityweek.com/new-pentagon-weapons-systems-easily-hacked-report</vt:lpstr>
      <vt:lpstr>Some definitions</vt:lpstr>
      <vt:lpstr>SRA </vt:lpstr>
      <vt:lpstr>PowerPoint Presentation</vt:lpstr>
      <vt:lpstr>PowerPoint Presentation</vt:lpstr>
      <vt:lpstr>Secure IaaS</vt:lpstr>
      <vt:lpstr>Validation of the SRA </vt:lpstr>
      <vt:lpstr>Uses of a SRA</vt:lpstr>
      <vt:lpstr>More uses of SRAs</vt:lpstr>
      <vt:lpstr>SRAs in practice—used to validate our SRA we showed that our model subsumes these models</vt:lpstr>
      <vt:lpstr>Are clouds secure?</vt:lpstr>
      <vt:lpstr>Assets that must be protected  (op=operation, p=process)</vt:lpstr>
      <vt:lpstr>PowerPoint Presentation</vt:lpstr>
      <vt:lpstr>Cloud security defenses</vt:lpstr>
      <vt:lpstr>In summary</vt:lpstr>
      <vt:lpstr>Security SLA</vt:lpstr>
      <vt:lpstr>Cloud security products</vt:lpstr>
      <vt:lpstr>Cloud-based Web Application Firewall</vt:lpstr>
      <vt:lpstr>Lenovo cloud security</vt:lpstr>
      <vt:lpstr>Lenovo II</vt:lpstr>
      <vt:lpstr>VmWare security</vt:lpstr>
      <vt:lpstr>Cloud Access Security Broker (CASB) [fer15] </vt:lpstr>
      <vt:lpstr>Solution idea</vt:lpstr>
      <vt:lpstr>Class diagram of CASB</vt:lpstr>
      <vt:lpstr>Solution</vt:lpstr>
      <vt:lpstr>Use case “Access an application service”</vt:lpstr>
      <vt:lpstr>Known uses</vt:lpstr>
      <vt:lpstr>Compliance  </vt:lpstr>
      <vt:lpstr>Compliance II</vt:lpstr>
      <vt:lpstr>Some regulations</vt:lpstr>
      <vt:lpstr> Cloud compliance issues </vt:lpstr>
      <vt:lpstr>An approach to compliance [Yim16]</vt:lpstr>
      <vt:lpstr>Governance</vt:lpstr>
      <vt:lpstr>PowerPoint Presentation</vt:lpstr>
      <vt:lpstr>Secure configuration management</vt:lpstr>
      <vt:lpstr>Cloud management patterns [Fer13]</vt:lpstr>
      <vt:lpstr>Forces</vt:lpstr>
      <vt:lpstr>Use cases for PMP</vt:lpstr>
      <vt:lpstr>PMP pattern</vt:lpstr>
      <vt:lpstr>Repository pattern http://msdn.microsoft.com/en-us/library/ff649690.aspx</vt:lpstr>
      <vt:lpstr>Repository II</vt:lpstr>
      <vt:lpstr>Repository Solution</vt:lpstr>
      <vt:lpstr>Repository interactions</vt:lpstr>
      <vt:lpstr>Interclouds</vt:lpstr>
      <vt:lpstr>Cloud Federation pattern </vt:lpstr>
      <vt:lpstr>  Class diagram of a Cloud Federation   </vt:lpstr>
      <vt:lpstr>Cloud ecosystems</vt:lpstr>
      <vt:lpstr>Pattern Diagram of a Cloud Ecosystem</vt:lpstr>
      <vt:lpstr>PowerPoint Presentation</vt:lpstr>
      <vt:lpstr>Software Container</vt:lpstr>
      <vt:lpstr>The Software Container Pattern</vt:lpstr>
      <vt:lpstr>Another view of a cloud Cloud Ecosystem</vt:lpstr>
      <vt:lpstr>Solution</vt:lpstr>
      <vt:lpstr>References</vt:lpstr>
      <vt:lpstr>References  II</vt:lpstr>
      <vt:lpstr>Refs. III</vt:lpstr>
      <vt:lpstr>References IV</vt:lpstr>
      <vt:lpstr>Refs. V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Eduardo</dc:creator>
  <cp:lastModifiedBy>Eduardo Fernandez</cp:lastModifiedBy>
  <cp:revision>226</cp:revision>
  <dcterms:created xsi:type="dcterms:W3CDTF">2014-10-29T00:55:57Z</dcterms:created>
  <dcterms:modified xsi:type="dcterms:W3CDTF">2018-10-11T14:40:18Z</dcterms:modified>
</cp:coreProperties>
</file>